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  <p:sldMasterId id="2147483678" r:id="rId17"/>
    <p:sldMasterId id="2147483680" r:id="rId18"/>
    <p:sldMasterId id="2147483682" r:id="rId19"/>
    <p:sldMasterId id="2147483684" r:id="rId20"/>
    <p:sldMasterId id="2147483686" r:id="rId21"/>
    <p:sldMasterId id="2147483688" r:id="rId22"/>
  </p:sldMasterIdLst>
  <p:sldIdLst>
    <p:sldId id="256" r:id="rId23"/>
    <p:sldId id="257" r:id="rId24"/>
    <p:sldId id="258" r:id="rId25"/>
    <p:sldId id="259" r:id="rId26"/>
    <p:sldId id="260" r:id="rId27"/>
    <p:sldId id="261" r:id="rId28"/>
    <p:sldId id="262" r:id="rId29"/>
    <p:sldId id="263" r:id="rId30"/>
    <p:sldId id="264" r:id="rId31"/>
    <p:sldId id="265" r:id="rId32"/>
    <p:sldId id="266" r:id="rId33"/>
    <p:sldId id="267" r:id="rId34"/>
    <p:sldId id="268" r:id="rId35"/>
    <p:sldId id="269" r:id="rId36"/>
    <p:sldId id="270" r:id="rId37"/>
    <p:sldId id="271" r:id="rId38"/>
    <p:sldId id="272" r:id="rId39"/>
    <p:sldId id="273" r:id="rId40"/>
  </p:sldIdLst>
  <p:sldSz cx="12192000" cy="6858000"/>
  <p:notesSz cx="7559675" cy="106914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18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17.xml"/><Relationship Id="rId38" Type="http://schemas.openxmlformats.org/officeDocument/2006/relationships/slide" Target="slides/slide16.xml"/><Relationship Id="rId37" Type="http://schemas.openxmlformats.org/officeDocument/2006/relationships/slide" Target="slides/slide15.xml"/><Relationship Id="rId36" Type="http://schemas.openxmlformats.org/officeDocument/2006/relationships/slide" Target="slides/slide14.xml"/><Relationship Id="rId35" Type="http://schemas.openxmlformats.org/officeDocument/2006/relationships/slide" Target="slides/slide13.xml"/><Relationship Id="rId34" Type="http://schemas.openxmlformats.org/officeDocument/2006/relationships/slide" Target="slides/slide12.xml"/><Relationship Id="rId33" Type="http://schemas.openxmlformats.org/officeDocument/2006/relationships/slide" Target="slides/slide11.xml"/><Relationship Id="rId32" Type="http://schemas.openxmlformats.org/officeDocument/2006/relationships/slide" Target="slides/slide10.xml"/><Relationship Id="rId31" Type="http://schemas.openxmlformats.org/officeDocument/2006/relationships/slide" Target="slides/slide9.xml"/><Relationship Id="rId30" Type="http://schemas.openxmlformats.org/officeDocument/2006/relationships/slide" Target="slides/slide8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7.xml"/><Relationship Id="rId28" Type="http://schemas.openxmlformats.org/officeDocument/2006/relationships/slide" Target="slides/slide6.xml"/><Relationship Id="rId27" Type="http://schemas.openxmlformats.org/officeDocument/2006/relationships/slide" Target="slides/slide5.xml"/><Relationship Id="rId26" Type="http://schemas.openxmlformats.org/officeDocument/2006/relationships/slide" Target="slides/slide4.xml"/><Relationship Id="rId25" Type="http://schemas.openxmlformats.org/officeDocument/2006/relationships/slide" Target="slides/slide3.xml"/><Relationship Id="rId24" Type="http://schemas.openxmlformats.org/officeDocument/2006/relationships/slide" Target="slides/slide2.xml"/><Relationship Id="rId23" Type="http://schemas.openxmlformats.org/officeDocument/2006/relationships/slide" Target="slides/slide1.xml"/><Relationship Id="rId22" Type="http://schemas.openxmlformats.org/officeDocument/2006/relationships/slideMaster" Target="slideMasters/slideMaster21.xml"/><Relationship Id="rId21" Type="http://schemas.openxmlformats.org/officeDocument/2006/relationships/slideMaster" Target="slideMasters/slideMaster20.xml"/><Relationship Id="rId20" Type="http://schemas.openxmlformats.org/officeDocument/2006/relationships/slideMaster" Target="slideMasters/slideMaster19.xml"/><Relationship Id="rId2" Type="http://schemas.openxmlformats.org/officeDocument/2006/relationships/theme" Target="theme/theme1.xml"/><Relationship Id="rId19" Type="http://schemas.openxmlformats.org/officeDocument/2006/relationships/slideMaster" Target="slideMasters/slideMaster18.xml"/><Relationship Id="rId18" Type="http://schemas.openxmlformats.org/officeDocument/2006/relationships/slideMaster" Target="slideMasters/slideMaster17.xml"/><Relationship Id="rId17" Type="http://schemas.openxmlformats.org/officeDocument/2006/relationships/slideMaster" Target="slideMasters/slideMaster16.xml"/><Relationship Id="rId16" Type="http://schemas.openxmlformats.org/officeDocument/2006/relationships/slideMaster" Target="slideMasters/slideMaster15.xml"/><Relationship Id="rId15" Type="http://schemas.openxmlformats.org/officeDocument/2006/relationships/slideMaster" Target="slideMasters/slideMaster14.xml"/><Relationship Id="rId14" Type="http://schemas.openxmlformats.org/officeDocument/2006/relationships/slideMaster" Target="slideMasters/slideMaster13.xml"/><Relationship Id="rId13" Type="http://schemas.openxmlformats.org/officeDocument/2006/relationships/slideMaster" Target="slideMasters/slideMaster12.xml"/><Relationship Id="rId12" Type="http://schemas.openxmlformats.org/officeDocument/2006/relationships/slideMaster" Target="slideMasters/slideMaster1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AFA2379-1B2F-4C05-AB2C-A8D30CC0314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A96188B-D711-4FA3-878B-980AC96A496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ADA2512-2588-4417-97D6-F106F7F6D66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C9B3CEC1-3BBE-4A52-A0CA-07B432A7134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525C7EC-AD58-4ECA-ADBB-11B564255D51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2502EC3C-CCE0-43F4-9DDD-2EAD0F66D7BC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AE90B4C3-FD1D-4D16-885D-2DA20B96265E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09442910-C049-4B4B-8F9C-24B18C7F40C5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AC4DEF8-49C7-4704-B49C-9FB9371DC047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9A09EA62-D168-43BF-8BC7-841C6EE5D936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316E0F1-A0EA-4629-80EB-0D7E5EE19F91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4E3FAD91-A549-4FAC-B536-DCF4B3DB10B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3"/>
          </p:nvPr>
        </p:nvSpPr>
        <p:spPr/>
        <p:txBody>
          <a:bodyPr/>
          <a:p>
            <a:fld id="{924DF07B-21B1-4693-8E15-CB71AB5FE7E7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80179E7D-0581-46D3-B9EB-C81ADD5F0B02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B1F2F98C-F0D4-4521-B965-A0E3DA8CAE2F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6"/>
          </p:nvPr>
        </p:nvSpPr>
        <p:spPr/>
        <p:txBody>
          <a:bodyPr/>
          <a:p>
            <a:fld id="{DF04CEB4-B997-4A73-AF0B-929FAF11C805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8559FED5-9C81-4D5D-A992-3258F666FC4A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28D88936-D260-48E7-B25E-3D55106124A0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9"/>
          </p:nvPr>
        </p:nvSpPr>
        <p:spPr/>
        <p:txBody>
          <a:bodyPr/>
          <a:p>
            <a:fld id="{A4373A8E-2C68-4C4E-A2CF-D9E5D47BF57A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2ACFBE45-7366-4E67-9EBC-233B12952A84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>
              <a:spcBef>
                <a:spcPts val="1415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E06E91E0-3ED0-49A6-936B-2B4C0EDBC391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0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DD86A0B-FE80-4953-BCB9-AFDC220CAF0B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32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2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20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C181C38-CA26-42E7-A96F-23B99EFC9F1A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sldNum" idx="3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EBF2AAC-ADCD-46A6-8BAF-130EE0F7A392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4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39EC45F-7D95-4445-829F-2DADF1914266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sldNum" idx="5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7FABE6F-109B-4613-A467-CABC4C5A34D3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sldNum" idx="6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59165FB-D3DD-4417-99F3-A6EC08372F6D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sldNum" idx="7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82A5B87-C151-4D6D-923E-FCD5471ED364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sldNum" idx="8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9211EB2-6601-47C1-A9C8-CA782D1EFE82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/>
    <p:bodyStyle/>
    <p:otherStyle/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sldNum" idx="9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E361511-C5A3-4B8B-93F1-3DCBA7E9A787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/>
    <p:bodyStyle/>
    <p:otherStyle/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sldNum" idx="10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66CF518-A28F-4FE8-BC2F-93CE5AB892E2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/>
    <p:bodyStyle/>
    <p:otherStyle/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11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810B5A2-2C0D-444C-A395-D1F93FB7A670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/>
    <p:bodyStyle/>
    <p:otherStyle/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sldNum" idx="12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FCDA8AB-8841-41CE-A4B2-086F0A8C71F5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/>
    <p:bodyStyle/>
    <p:otherStyle/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sldNum" idx="13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5A507E0-BF21-4D7B-A5D3-A7C7F465E0E3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/>
    <p:bodyStyle/>
    <p:otherStyle/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sldNum" idx="14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7E0BA7A-DA5C-4B7A-B89A-906A153AFF66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/>
    <p:bodyStyle/>
    <p:otherStyle/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sldNum" idx="15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E6CC7FC-6892-4389-9457-EC3CFB8366A3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/>
    <p:bodyStyle/>
    <p:otherStyle/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sldNum" idx="16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295C5C9-3CA1-43B8-8275-8BF38F82ABDC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/>
    <p:bodyStyle/>
    <p:otherStyle/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sldNum" idx="17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6ECD182-8CB8-4812-B4AB-C50358CFFF96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/>
    <p:bodyStyle/>
    <p:otherStyle/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sldNum" idx="18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7EA5CB6-B55A-48C4-B091-8E9107F8418C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/>
    <p:bodyStyle/>
    <p:otherStyle/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sldNum" idx="19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A0A9690-02FD-48F6-924F-313E7ECBE695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/>
    <p:bodyStyle/>
    <p:otherStyle/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sldNum" idx="20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C3A6706-1F25-4457-8BCE-5D62C69E6DD1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/>
    <p:bodyStyle/>
    <p:otherStyle/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20680"/>
            <a:ext cx="1097172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sldNum" idx="21"/>
          </p:nvPr>
        </p:nvSpPr>
        <p:spPr>
          <a:xfrm>
            <a:off x="11089800" y="6404400"/>
            <a:ext cx="262800" cy="26820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CCD464D-2070-4BEA-B96E-6BBBB11BD4C4}" type="slidenum">
              <a:rPr lang="ru-RU" sz="1200" b="0" strike="noStrike" spc="-1">
                <a:solidFill>
                  <a:srgbClr val="888888"/>
                </a:solidFill>
                <a:latin typeface="Calibri" panose="020F0502020204030204"/>
                <a:ea typeface="Calibri" panose="020F0502020204030204"/>
              </a:rPr>
            </a:fld>
            <a:endParaRPr lang="ru-RU" sz="1200" b="0" strike="noStrike" spc="-1">
              <a:solidFill>
                <a:srgbClr val="000000"/>
              </a:solidFill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2.png"/><Relationship Id="rId1" Type="http://schemas.openxmlformats.org/officeDocument/2006/relationships/slide" Target="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Box 4"/>
          <p:cNvSpPr/>
          <p:nvPr/>
        </p:nvSpPr>
        <p:spPr>
          <a:xfrm>
            <a:off x="277200" y="322560"/>
            <a:ext cx="11880360" cy="94356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800" b="1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ea typeface="Arial" panose="020B0604020202020204"/>
              </a:rPr>
              <a:t>ФГБОУ ВО «Чеченский государственный университет</a:t>
            </a:r>
            <a:endParaRPr lang="ru-RU" sz="2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800" b="1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800" b="1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ea typeface="Arial" panose="020B0604020202020204"/>
              </a:rPr>
              <a:t>имени  Ахмата Абдулхамидовича Кадырова»</a:t>
            </a:r>
            <a:endParaRPr lang="ru-RU" sz="2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06" name="TextBox 6"/>
          <p:cNvSpPr/>
          <p:nvPr/>
        </p:nvSpPr>
        <p:spPr>
          <a:xfrm>
            <a:off x="1955520" y="1448640"/>
            <a:ext cx="8280000" cy="1430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endParaRPr lang="ru-RU" sz="2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07" name="TextBox 7"/>
          <p:cNvSpPr/>
          <p:nvPr/>
        </p:nvSpPr>
        <p:spPr>
          <a:xfrm>
            <a:off x="1390680" y="1436040"/>
            <a:ext cx="9888840" cy="759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2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ea typeface="Times New Roman" panose="02020603050405020304"/>
              </a:rPr>
              <a:t>ФАКУЛЬТЕТ ГЕОГРАФИИ И ГЕОЭКОЛОГИИ</a:t>
            </a:r>
            <a:endParaRPr lang="ru-RU" sz="22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2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ea typeface="Times New Roman" panose="02020603050405020304"/>
              </a:rPr>
              <a:t>Кафедра «Экология и природопользование»</a:t>
            </a:r>
            <a:endParaRPr lang="ru-RU" sz="22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08" name="Прямоугольник 9"/>
          <p:cNvSpPr/>
          <p:nvPr/>
        </p:nvSpPr>
        <p:spPr>
          <a:xfrm>
            <a:off x="3359520" y="2601360"/>
            <a:ext cx="6252480" cy="699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4000" b="1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/>
                <a:ea typeface="Franklin Gothic Heavy"/>
              </a:rPr>
              <a:t>Портфолио бакалавра</a:t>
            </a:r>
            <a:endParaRPr lang="ru-RU" sz="40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09" name="Прямоугольник 11"/>
          <p:cNvSpPr/>
          <p:nvPr/>
        </p:nvSpPr>
        <p:spPr>
          <a:xfrm>
            <a:off x="2880000" y="3960000"/>
            <a:ext cx="6724650" cy="51943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8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ea typeface="Arial" panose="020B0604020202020204"/>
              </a:rPr>
              <a:t>ФИО: Махамаев Ибрагим Жабраилович</a:t>
            </a:r>
            <a:endParaRPr lang="en-US" altLang="ru-RU" sz="2800" b="0" strike="noStrike" spc="-1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10" name="Прямоугольник 12"/>
          <p:cNvSpPr/>
          <p:nvPr/>
        </p:nvSpPr>
        <p:spPr>
          <a:xfrm>
            <a:off x="2898000" y="4437720"/>
            <a:ext cx="69865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  <a:ea typeface="Arial" panose="020B0604020202020204"/>
              </a:rPr>
              <a:t>Форма обучения: очная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111" name="Рисунок 12"/>
          <p:cNvPicPr/>
          <p:nvPr/>
        </p:nvPicPr>
        <p:blipFill>
          <a:blip r:embed="rId2"/>
          <a:stretch>
            <a:fillRect/>
          </a:stretch>
        </p:blipFill>
        <p:spPr>
          <a:xfrm>
            <a:off x="191520" y="163080"/>
            <a:ext cx="1109880" cy="1066320"/>
          </a:xfrm>
          <a:prstGeom prst="rect">
            <a:avLst/>
          </a:prstGeom>
          <a:ln w="0">
            <a:noFill/>
          </a:ln>
        </p:spPr>
      </p:pic>
      <p:sp>
        <p:nvSpPr>
          <p:cNvPr id="112" name="TextBox 3"/>
          <p:cNvSpPr/>
          <p:nvPr/>
        </p:nvSpPr>
        <p:spPr>
          <a:xfrm>
            <a:off x="2898000" y="4960800"/>
            <a:ext cx="7631640" cy="9126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/>
                <a:ea typeface="Calibri" panose="020F0502020204030204"/>
              </a:rPr>
              <a:t>НАПРАВЛЕНИЕ ПОДГОТОВКИ: 07.03.03</a:t>
            </a:r>
            <a:r>
              <a:rPr lang="ru-RU" sz="18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/>
                <a:ea typeface="Calibri" panose="020F0502020204030204"/>
              </a:rPr>
              <a:t>	</a:t>
            </a:r>
            <a:r>
              <a:rPr lang="ru-RU" sz="18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/>
                <a:ea typeface="Calibri" panose="020F0502020204030204"/>
              </a:rPr>
              <a:t>ДИЗАЙН АРХИТЕКТУРНОЙ СРЕДЫ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just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strike="noStrike" spc="-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/>
                <a:ea typeface="Calibri" panose="020F0502020204030204"/>
              </a:rPr>
              <a:t>ПРОФИЛЬ: ЛАНДШАФТНАЯ АРХИТЕКТУРА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6" name="Изображение 5" descr="IMG-20261013-WA00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70" y="3284855"/>
            <a:ext cx="2018665" cy="26917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2200680" y="239400"/>
            <a:ext cx="7789680" cy="623880"/>
          </a:xfrm>
          <a:prstGeom prst="rect">
            <a:avLst/>
          </a:prstGeom>
          <a:noFill/>
          <a:ln w="12600">
            <a:noFill/>
          </a:ln>
        </p:spPr>
        <p:txBody>
          <a:bodyPr lIns="45720" tIns="45000" rIns="45720" bIns="45000" anchor="ctr">
            <a:noAutofit/>
          </a:bodyPr>
          <a:p>
            <a:pPr indent="0" algn="ctr" defTabSz="887095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780" b="1" strike="noStrike" spc="-1">
                <a:solidFill>
                  <a:srgbClr val="0070C0"/>
                </a:solidFill>
                <a:latin typeface="Arial" panose="020B0604020202020204"/>
                <a:ea typeface="Arial" panose="020B0604020202020204"/>
              </a:rPr>
              <a:t>Приказы</a:t>
            </a:r>
            <a:endParaRPr lang="ru-RU" sz="378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15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16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17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pSp>
        <p:nvGrpSpPr>
          <p:cNvPr id="118" name="Прямоугольник 7"/>
          <p:cNvGrpSpPr/>
          <p:nvPr/>
        </p:nvGrpSpPr>
        <p:grpSpPr>
          <a:xfrm>
            <a:off x="0" y="1735560"/>
            <a:ext cx="11992320" cy="735480"/>
            <a:chOff x="0" y="1735560"/>
            <a:chExt cx="11992320" cy="735480"/>
          </a:xfrm>
        </p:grpSpPr>
        <p:sp>
          <p:nvSpPr>
            <p:cNvPr id="119" name="Rectangle"/>
            <p:cNvSpPr/>
            <p:nvPr/>
          </p:nvSpPr>
          <p:spPr>
            <a:xfrm>
              <a:off x="0" y="1735560"/>
              <a:ext cx="1195272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                                        </a:t>
              </a:r>
              <a:endParaRPr lang="ru-RU" sz="24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120" name="О зачислении"/>
            <p:cNvSpPr/>
            <p:nvPr/>
          </p:nvSpPr>
          <p:spPr>
            <a:xfrm>
              <a:off x="351720" y="197244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О зачислении  от 29</a:t>
              </a:r>
              <a:r>
                <a:rPr lang="en-US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.09.2026 </a:t>
              </a:r>
              <a:r>
                <a:rPr lang="ru-RU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№ 257/03-21</a:t>
              </a:r>
              <a:endParaRPr lang="ru-RU" sz="24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121" name="Прямоугольник 8"/>
          <p:cNvGrpSpPr/>
          <p:nvPr/>
        </p:nvGrpSpPr>
        <p:grpSpPr>
          <a:xfrm>
            <a:off x="351720" y="2801520"/>
            <a:ext cx="11640600" cy="735480"/>
            <a:chOff x="351720" y="2801520"/>
            <a:chExt cx="11640600" cy="735480"/>
          </a:xfrm>
        </p:grpSpPr>
        <p:sp>
          <p:nvSpPr>
            <p:cNvPr id="122" name="Rectangle"/>
            <p:cNvSpPr/>
            <p:nvPr/>
          </p:nvSpPr>
          <p:spPr>
            <a:xfrm>
              <a:off x="351720" y="280152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p>
              <a:pPr>
                <a:lnSpc>
                  <a:spcPct val="100000"/>
                </a:lnSpc>
              </a:pPr>
              <a:endParaRPr lang="ru-RU" sz="1800" b="1" strike="noStrike" spc="-1">
                <a:solidFill>
                  <a:srgbClr val="0070C0"/>
                </a:solidFill>
                <a:latin typeface="Calibri" panose="020F0502020204030204"/>
                <a:ea typeface="Calibri" panose="020F0502020204030204"/>
              </a:endParaRPr>
            </a:p>
          </p:txBody>
        </p:sp>
        <p:sp>
          <p:nvSpPr>
            <p:cNvPr id="123" name="Переводной"/>
            <p:cNvSpPr/>
            <p:nvPr/>
          </p:nvSpPr>
          <p:spPr>
            <a:xfrm>
              <a:off x="351720" y="294876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Переводной</a:t>
              </a:r>
              <a:endParaRPr lang="ru-RU" sz="24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124" name="Прямоугольник 12"/>
          <p:cNvGrpSpPr/>
          <p:nvPr/>
        </p:nvGrpSpPr>
        <p:grpSpPr>
          <a:xfrm>
            <a:off x="351720" y="3777840"/>
            <a:ext cx="11640600" cy="735480"/>
            <a:chOff x="351720" y="3777840"/>
            <a:chExt cx="11640600" cy="735480"/>
          </a:xfrm>
        </p:grpSpPr>
        <p:sp>
          <p:nvSpPr>
            <p:cNvPr id="125" name="Rectangle"/>
            <p:cNvSpPr/>
            <p:nvPr/>
          </p:nvSpPr>
          <p:spPr>
            <a:xfrm>
              <a:off x="351720" y="377784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p>
              <a:pPr>
                <a:lnSpc>
                  <a:spcPct val="100000"/>
                </a:lnSpc>
              </a:pPr>
              <a:endParaRPr lang="ru-RU" sz="1800" b="1" strike="noStrike" spc="-1">
                <a:solidFill>
                  <a:srgbClr val="0070C0"/>
                </a:solidFill>
                <a:latin typeface="Calibri" panose="020F0502020204030204"/>
                <a:ea typeface="Calibri" panose="020F0502020204030204"/>
              </a:endParaRPr>
            </a:p>
          </p:txBody>
        </p:sp>
        <p:sp>
          <p:nvSpPr>
            <p:cNvPr id="126" name="Переводной"/>
            <p:cNvSpPr/>
            <p:nvPr/>
          </p:nvSpPr>
          <p:spPr>
            <a:xfrm>
              <a:off x="351720" y="392508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Переводной   </a:t>
              </a:r>
              <a:endParaRPr lang="ru-RU" sz="24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127" name="Прямоугольник 13"/>
          <p:cNvGrpSpPr/>
          <p:nvPr/>
        </p:nvGrpSpPr>
        <p:grpSpPr>
          <a:xfrm>
            <a:off x="351720" y="4754160"/>
            <a:ext cx="11640600" cy="735480"/>
            <a:chOff x="351720" y="4754160"/>
            <a:chExt cx="11640600" cy="735480"/>
          </a:xfrm>
        </p:grpSpPr>
        <p:sp>
          <p:nvSpPr>
            <p:cNvPr id="128" name="Rectangle"/>
            <p:cNvSpPr/>
            <p:nvPr/>
          </p:nvSpPr>
          <p:spPr>
            <a:xfrm>
              <a:off x="351720" y="475416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p>
              <a:pPr>
                <a:lnSpc>
                  <a:spcPct val="100000"/>
                </a:lnSpc>
              </a:pPr>
              <a:endParaRPr lang="ru-RU" sz="1800" b="1" strike="noStrike" spc="-1">
                <a:solidFill>
                  <a:srgbClr val="0070C0"/>
                </a:solidFill>
                <a:latin typeface="Calibri" panose="020F0502020204030204"/>
                <a:ea typeface="Calibri" panose="020F0502020204030204"/>
              </a:endParaRPr>
            </a:p>
          </p:txBody>
        </p:sp>
        <p:sp>
          <p:nvSpPr>
            <p:cNvPr id="129" name="Переводной"/>
            <p:cNvSpPr/>
            <p:nvPr/>
          </p:nvSpPr>
          <p:spPr>
            <a:xfrm>
              <a:off x="351720" y="489456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Переводной</a:t>
              </a:r>
              <a:endParaRPr lang="ru-RU" sz="24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130" name="Прямоугольник 14"/>
          <p:cNvGrpSpPr/>
          <p:nvPr/>
        </p:nvGrpSpPr>
        <p:grpSpPr>
          <a:xfrm>
            <a:off x="351720" y="5730480"/>
            <a:ext cx="11640600" cy="735480"/>
            <a:chOff x="351720" y="5730480"/>
            <a:chExt cx="11640600" cy="735480"/>
          </a:xfrm>
        </p:grpSpPr>
        <p:sp>
          <p:nvSpPr>
            <p:cNvPr id="131" name="Rectangle"/>
            <p:cNvSpPr/>
            <p:nvPr/>
          </p:nvSpPr>
          <p:spPr>
            <a:xfrm>
              <a:off x="351720" y="5730480"/>
              <a:ext cx="116406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p>
              <a:pPr>
                <a:lnSpc>
                  <a:spcPct val="100000"/>
                </a:lnSpc>
              </a:pPr>
              <a:endParaRPr lang="ru-RU" sz="1800" b="1" strike="noStrike" spc="-1">
                <a:solidFill>
                  <a:srgbClr val="0070C0"/>
                </a:solidFill>
                <a:latin typeface="Calibri" panose="020F0502020204030204"/>
                <a:ea typeface="Calibri" panose="020F0502020204030204"/>
              </a:endParaRPr>
            </a:p>
          </p:txBody>
        </p:sp>
        <p:sp>
          <p:nvSpPr>
            <p:cNvPr id="132" name="Переводной"/>
            <p:cNvSpPr/>
            <p:nvPr/>
          </p:nvSpPr>
          <p:spPr>
            <a:xfrm>
              <a:off x="351720" y="5870880"/>
              <a:ext cx="11640600" cy="4550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400" b="1" strike="noStrike" spc="-1">
                  <a:solidFill>
                    <a:srgbClr val="0070C0"/>
                  </a:solidFill>
                  <a:latin typeface="Calibri" panose="020F0502020204030204"/>
                  <a:ea typeface="Calibri" panose="020F0502020204030204"/>
                </a:rPr>
                <a:t>Переводной</a:t>
              </a:r>
              <a:endParaRPr lang="ru-RU" sz="24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pic>
        <p:nvPicPr>
          <p:cNvPr id="133" name="Рисунок 21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Прямоугольник 2"/>
          <p:cNvSpPr/>
          <p:nvPr/>
        </p:nvSpPr>
        <p:spPr>
          <a:xfrm>
            <a:off x="1613160" y="150840"/>
            <a:ext cx="896436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ПУБЛИКАЦИИ В НАУЧНЫХ ИЗДАНИЯХ, НАУЧНЫЕ СТАТЬИ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35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36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37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38" name="Прямоугольник 6"/>
          <p:cNvSpPr/>
          <p:nvPr/>
        </p:nvSpPr>
        <p:spPr>
          <a:xfrm>
            <a:off x="195120" y="1710360"/>
            <a:ext cx="11797200" cy="7614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39" name="TextBox 7"/>
          <p:cNvSpPr/>
          <p:nvPr/>
        </p:nvSpPr>
        <p:spPr>
          <a:xfrm>
            <a:off x="385200" y="1764000"/>
            <a:ext cx="11426400" cy="63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Основные положения и выводы диссертационного исследования нашли отражение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в научных публикациях автора, в том числе в изданиях, рекомендованных ВАК РФ: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graphicFrame>
        <p:nvGraphicFramePr>
          <p:cNvPr id="140" name="Таблица 8"/>
          <p:cNvGraphicFramePr/>
          <p:nvPr/>
        </p:nvGraphicFramePr>
        <p:xfrm>
          <a:off x="195120" y="2813760"/>
          <a:ext cx="11797920" cy="1806840"/>
        </p:xfrm>
        <a:graphic>
          <a:graphicData uri="http://schemas.openxmlformats.org/drawingml/2006/table">
            <a:tbl>
              <a:tblPr/>
              <a:tblGrid>
                <a:gridCol w="783000"/>
                <a:gridCol w="5115960"/>
                <a:gridCol w="2949480"/>
                <a:gridCol w="2949480"/>
              </a:tblGrid>
              <a:tr h="49356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Наименование работы,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ее вид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Выходные данные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Соавторы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6343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76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41" name="Рисунок 10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43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44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45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146" name="Таблица 8"/>
          <p:cNvGraphicFramePr/>
          <p:nvPr/>
        </p:nvGraphicFramePr>
        <p:xfrm>
          <a:off x="452520" y="1714320"/>
          <a:ext cx="11286720" cy="4024080"/>
        </p:xfrm>
        <a:graphic>
          <a:graphicData uri="http://schemas.openxmlformats.org/drawingml/2006/table">
            <a:tbl>
              <a:tblPr/>
              <a:tblGrid>
                <a:gridCol w="797760"/>
                <a:gridCol w="6511320"/>
                <a:gridCol w="3977640"/>
              </a:tblGrid>
              <a:tr h="92232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7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48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149" name="Рисунок 9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50" name="Рисунок 6"/>
          <p:cNvPicPr/>
          <p:nvPr/>
        </p:nvPicPr>
        <p:blipFill>
          <a:blip r:embed="rId2"/>
          <a:stretch>
            <a:fillRect/>
          </a:stretch>
        </p:blipFill>
        <p:spPr>
          <a:xfrm>
            <a:off x="809640" y="135720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52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53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54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155" name="Таблица 8"/>
          <p:cNvGraphicFramePr/>
          <p:nvPr/>
        </p:nvGraphicFramePr>
        <p:xfrm>
          <a:off x="209160" y="1917000"/>
          <a:ext cx="11672640" cy="4510440"/>
        </p:xfrm>
        <a:graphic>
          <a:graphicData uri="http://schemas.openxmlformats.org/drawingml/2006/table">
            <a:tbl>
              <a:tblPr/>
              <a:tblGrid>
                <a:gridCol w="990000"/>
                <a:gridCol w="6791760"/>
                <a:gridCol w="3890880"/>
              </a:tblGrid>
              <a:tr h="74124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6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57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158" name="Рисунок 9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59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380880" y="141516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61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62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63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164" name="Таблица 8"/>
          <p:cNvGraphicFramePr/>
          <p:nvPr/>
        </p:nvGraphicFramePr>
        <p:xfrm>
          <a:off x="209160" y="1917000"/>
          <a:ext cx="11672640" cy="4011120"/>
        </p:xfrm>
        <a:graphic>
          <a:graphicData uri="http://schemas.openxmlformats.org/drawingml/2006/table">
            <a:tbl>
              <a:tblPr/>
              <a:tblGrid>
                <a:gridCol w="1032840"/>
                <a:gridCol w="6748920"/>
                <a:gridCol w="3890880"/>
              </a:tblGrid>
              <a:tr h="71136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40536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 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5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66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167" name="Рисунок 9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68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398880" y="144684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173" name="Таблица 8"/>
          <p:cNvGraphicFramePr/>
          <p:nvPr/>
        </p:nvGraphicFramePr>
        <p:xfrm>
          <a:off x="209160" y="1917000"/>
          <a:ext cx="11601000" cy="4153320"/>
        </p:xfrm>
        <a:graphic>
          <a:graphicData uri="http://schemas.openxmlformats.org/drawingml/2006/table">
            <a:tbl>
              <a:tblPr/>
              <a:tblGrid>
                <a:gridCol w="1026360"/>
                <a:gridCol w="6707520"/>
                <a:gridCol w="3867120"/>
              </a:tblGrid>
              <a:tr h="74484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Экзамен</a:t>
                      </a:r>
                      <a:r>
                        <a:rPr lang="en-US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/ </a:t>
                      </a: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	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2040" y="158616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sp>
        <p:nvSpPr>
          <p:cNvPr id="175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176" name="Рисунок 9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  <p:pic>
        <p:nvPicPr>
          <p:cNvPr id="177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398880" y="1446840"/>
            <a:ext cx="6064920" cy="492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79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80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81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182" name="Таблица 8"/>
          <p:cNvGraphicFramePr/>
          <p:nvPr/>
        </p:nvGraphicFramePr>
        <p:xfrm>
          <a:off x="195120" y="2036160"/>
          <a:ext cx="11712600" cy="3571560"/>
        </p:xfrm>
        <a:graphic>
          <a:graphicData uri="http://schemas.openxmlformats.org/drawingml/2006/table">
            <a:tbl>
              <a:tblPr/>
              <a:tblGrid>
                <a:gridCol w="1036440"/>
                <a:gridCol w="7384320"/>
                <a:gridCol w="3291840"/>
              </a:tblGrid>
              <a:tr h="49356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Экзамен/зачет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3" name="TextBox 9"/>
          <p:cNvSpPr/>
          <p:nvPr/>
        </p:nvSpPr>
        <p:spPr>
          <a:xfrm>
            <a:off x="32040" y="1586160"/>
            <a:ext cx="155520" cy="363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strike="noStrike" spc="-1">
                <a:solidFill>
                  <a:srgbClr val="4175B5"/>
                </a:solidFill>
                <a:latin typeface="Arial" panose="020B0604020202020204"/>
                <a:ea typeface="Arial" panose="020B0604020202020204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84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185" name="Рисунок 9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Прямоугольник 2"/>
          <p:cNvSpPr/>
          <p:nvPr/>
        </p:nvSpPr>
        <p:spPr>
          <a:xfrm>
            <a:off x="2794680" y="314280"/>
            <a:ext cx="730332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ПРОМЕЖУТОЧНОЙ АТТЕСТАЦИИ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87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88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89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190" name="Таблица 8"/>
          <p:cNvGraphicFramePr/>
          <p:nvPr/>
        </p:nvGraphicFramePr>
        <p:xfrm>
          <a:off x="195120" y="2036160"/>
          <a:ext cx="11712600" cy="3571560"/>
        </p:xfrm>
        <a:graphic>
          <a:graphicData uri="http://schemas.openxmlformats.org/drawingml/2006/table">
            <a:tbl>
              <a:tblPr/>
              <a:tblGrid>
                <a:gridCol w="1036440"/>
                <a:gridCol w="7384320"/>
                <a:gridCol w="3291840"/>
              </a:tblGrid>
              <a:tr h="49356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Экзамен/зачет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Оценка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1" name="TextBox 9"/>
          <p:cNvSpPr/>
          <p:nvPr/>
        </p:nvSpPr>
        <p:spPr>
          <a:xfrm>
            <a:off x="32040" y="1586160"/>
            <a:ext cx="155520" cy="36396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1" strike="noStrike" spc="-1">
                <a:solidFill>
                  <a:srgbClr val="4175B5"/>
                </a:solidFill>
                <a:latin typeface="Arial" panose="020B0604020202020204"/>
                <a:ea typeface="Arial" panose="020B0604020202020204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92" name="TextBox 14"/>
          <p:cNvSpPr/>
          <p:nvPr/>
        </p:nvSpPr>
        <p:spPr>
          <a:xfrm>
            <a:off x="106200" y="4046040"/>
            <a:ext cx="91440" cy="36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4175B5"/>
              </a:solidFill>
              <a:latin typeface="Arial" panose="020B0604020202020204"/>
              <a:ea typeface="Arial" panose="020B0604020202020204"/>
            </a:endParaRPr>
          </a:p>
        </p:txBody>
      </p:sp>
      <p:pic>
        <p:nvPicPr>
          <p:cNvPr id="193" name="Рисунок 9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Прямоугольник 2"/>
          <p:cNvSpPr/>
          <p:nvPr/>
        </p:nvSpPr>
        <p:spPr>
          <a:xfrm>
            <a:off x="1868760" y="271080"/>
            <a:ext cx="844956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УЧАСТИЕ В НАУЧНО-ПРАКТИЧЕСКИХ КОНФЕРЕНЦИЯХ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95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96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97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98" name="Прямоугольник 6"/>
          <p:cNvSpPr/>
          <p:nvPr/>
        </p:nvSpPr>
        <p:spPr>
          <a:xfrm>
            <a:off x="195120" y="1710360"/>
            <a:ext cx="11797200" cy="7614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199" name="TextBox 7"/>
          <p:cNvSpPr/>
          <p:nvPr/>
        </p:nvSpPr>
        <p:spPr>
          <a:xfrm>
            <a:off x="385200" y="1764000"/>
            <a:ext cx="11426400" cy="63828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Основные тезисы работы были представлены на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800" b="0" i="1" strike="noStrike" spc="-1">
                <a:solidFill>
                  <a:srgbClr val="000000"/>
                </a:solidFill>
                <a:latin typeface="Calibri" panose="020F0502020204030204"/>
                <a:ea typeface="Calibri" panose="020F0502020204030204"/>
              </a:rPr>
              <a:t>научно-практических конференциях:</a:t>
            </a:r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graphicFrame>
        <p:nvGraphicFramePr>
          <p:cNvPr id="200" name="Таблица 8"/>
          <p:cNvGraphicFramePr/>
          <p:nvPr/>
        </p:nvGraphicFramePr>
        <p:xfrm>
          <a:off x="195120" y="2813760"/>
          <a:ext cx="11797920" cy="1806840"/>
        </p:xfrm>
        <a:graphic>
          <a:graphicData uri="http://schemas.openxmlformats.org/drawingml/2006/table">
            <a:tbl>
              <a:tblPr/>
              <a:tblGrid>
                <a:gridCol w="783000"/>
                <a:gridCol w="5115960"/>
                <a:gridCol w="2949480"/>
                <a:gridCol w="2949480"/>
              </a:tblGrid>
              <a:tr h="49356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Наименование работы,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ее вид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Выходные данные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Соавторы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6343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76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1" name="Рисунок 10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Прямоугольник 2"/>
          <p:cNvSpPr/>
          <p:nvPr/>
        </p:nvSpPr>
        <p:spPr>
          <a:xfrm>
            <a:off x="5042160" y="271080"/>
            <a:ext cx="210348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Статьи РИНЦ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grpSp>
        <p:nvGrpSpPr>
          <p:cNvPr id="203" name="Прямоугольник 4"/>
          <p:cNvGrpSpPr/>
          <p:nvPr/>
        </p:nvGrpSpPr>
        <p:grpSpPr>
          <a:xfrm>
            <a:off x="195120" y="1824840"/>
            <a:ext cx="11797200" cy="735480"/>
            <a:chOff x="195120" y="1824840"/>
            <a:chExt cx="11797200" cy="735480"/>
          </a:xfrm>
        </p:grpSpPr>
        <p:sp>
          <p:nvSpPr>
            <p:cNvPr id="204" name="Rectangle"/>
            <p:cNvSpPr/>
            <p:nvPr/>
          </p:nvSpPr>
          <p:spPr>
            <a:xfrm>
              <a:off x="195120" y="1824840"/>
              <a:ext cx="11797200" cy="7354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FF0000"/>
                </a:solidFill>
                <a:latin typeface="Calibri" panose="020F0502020204030204"/>
                <a:ea typeface="Calibri" panose="020F0502020204030204"/>
              </a:endParaRPr>
            </a:p>
          </p:txBody>
        </p:sp>
        <p:sp>
          <p:nvSpPr>
            <p:cNvPr id="205" name="Необходимо написать тему статьи и сделать из нее гиперссылку"/>
            <p:cNvSpPr/>
            <p:nvPr/>
          </p:nvSpPr>
          <p:spPr>
            <a:xfrm>
              <a:off x="195120" y="1995840"/>
              <a:ext cx="11797200" cy="39420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000" b="1" strike="noStrike" spc="-1">
                  <a:solidFill>
                    <a:srgbClr val="000000"/>
                  </a:solidFill>
                  <a:latin typeface="Calibri" panose="020F0502020204030204"/>
                  <a:ea typeface="Calibri" panose="020F0502020204030204"/>
                </a:rPr>
                <a:t>Необходимо написать тему статьи и сделать из нее </a:t>
              </a:r>
              <a:r>
                <a:rPr lang="ru-RU" sz="2000" b="1" u="sng" strike="noStrike" spc="-1">
                  <a:solidFill>
                    <a:srgbClr val="FF0000"/>
                  </a:solidFill>
                  <a:uFillTx/>
                  <a:latin typeface="Calibri" panose="020F0502020204030204"/>
                  <a:ea typeface="Calibri" panose="020F0502020204030204"/>
                </a:rPr>
                <a:t>гиперссылку</a:t>
              </a: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sp>
        <p:nvSpPr>
          <p:cNvPr id="206" name="Прямоугольник 5">
            <a:hlinkClick r:id="rId1" action="ppaction://hlinksldjump"/>
          </p:cNvPr>
          <p:cNvSpPr/>
          <p:nvPr/>
        </p:nvSpPr>
        <p:spPr>
          <a:xfrm>
            <a:off x="195120" y="277488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07" name="Прямоугольник 6"/>
          <p:cNvSpPr/>
          <p:nvPr/>
        </p:nvSpPr>
        <p:spPr>
          <a:xfrm>
            <a:off x="195120" y="372492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08" name="Прямоугольник 7"/>
          <p:cNvSpPr/>
          <p:nvPr/>
        </p:nvSpPr>
        <p:spPr>
          <a:xfrm>
            <a:off x="237960" y="471492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09" name="Прямоугольник 8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10" name="Прямоугольник 9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11" name="Прямоугольник 10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12" name="Прямоугольник 11"/>
          <p:cNvSpPr/>
          <p:nvPr/>
        </p:nvSpPr>
        <p:spPr>
          <a:xfrm>
            <a:off x="195120" y="5661000"/>
            <a:ext cx="11797200" cy="73548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pic>
        <p:nvPicPr>
          <p:cNvPr id="213" name="Рисунок 13"/>
          <p:cNvPicPr/>
          <p:nvPr/>
        </p:nvPicPr>
        <p:blipFill>
          <a:blip r:embed="rId2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Прямоугольник 2"/>
          <p:cNvSpPr/>
          <p:nvPr/>
        </p:nvSpPr>
        <p:spPr>
          <a:xfrm>
            <a:off x="3646080" y="271080"/>
            <a:ext cx="489528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Выступления на конференциях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grpSp>
        <p:nvGrpSpPr>
          <p:cNvPr id="215" name="Прямоугольник 3"/>
          <p:cNvGrpSpPr/>
          <p:nvPr/>
        </p:nvGrpSpPr>
        <p:grpSpPr>
          <a:xfrm>
            <a:off x="195120" y="1566720"/>
            <a:ext cx="11797200" cy="4885560"/>
            <a:chOff x="195120" y="1566720"/>
            <a:chExt cx="11797200" cy="4885560"/>
          </a:xfrm>
        </p:grpSpPr>
        <p:sp>
          <p:nvSpPr>
            <p:cNvPr id="216" name="Rectangle"/>
            <p:cNvSpPr/>
            <p:nvPr/>
          </p:nvSpPr>
          <p:spPr>
            <a:xfrm>
              <a:off x="195120" y="1566720"/>
              <a:ext cx="11797200" cy="488556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noAutofit/>
            </a:bodyPr>
            <a:p>
              <a:pPr>
                <a:lnSpc>
                  <a:spcPct val="100000"/>
                </a:lnSpc>
              </a:pPr>
              <a:endParaRPr lang="ru-RU" sz="1800" b="1" strike="noStrike" spc="-1">
                <a:solidFill>
                  <a:srgbClr val="000000"/>
                </a:solidFill>
                <a:latin typeface="Calibri" panose="020F0502020204030204"/>
                <a:ea typeface="Calibri" panose="020F0502020204030204"/>
              </a:endParaRPr>
            </a:p>
          </p:txBody>
        </p:sp>
        <p:sp>
          <p:nvSpPr>
            <p:cNvPr id="217" name="Наименование и время проведения конференции и указать ссылку"/>
            <p:cNvSpPr/>
            <p:nvPr/>
          </p:nvSpPr>
          <p:spPr>
            <a:xfrm>
              <a:off x="195120" y="1983240"/>
              <a:ext cx="11797200" cy="405324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minor"/>
          </p:style>
          <p:txBody>
            <a:bodyPr lIns="45720" tIns="45000" rIns="45720" bIns="45000" numCol="1" spcCol="0" anchor="ctr">
              <a:spAutoFit/>
            </a:bodyPr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000" b="1" strike="noStrike" spc="-1">
                  <a:solidFill>
                    <a:srgbClr val="000000"/>
                  </a:solidFill>
                  <a:latin typeface="Calibri" panose="020F0502020204030204"/>
                  <a:ea typeface="Calibri" panose="020F0502020204030204"/>
                </a:rPr>
                <a:t>Наименование и время проведения конференции и указать ссылку</a:t>
              </a: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r>
                <a:rPr lang="ru-RU" sz="2000" b="1" strike="noStrike" spc="-1">
                  <a:solidFill>
                    <a:srgbClr val="000000"/>
                  </a:solidFill>
                  <a:latin typeface="Calibri" panose="020F0502020204030204"/>
                  <a:ea typeface="Calibri" panose="020F0502020204030204"/>
                </a:rPr>
                <a:t> </a:t>
              </a:r>
              <a:endParaRPr lang="ru-RU" sz="2000" b="0" strike="noStrike" spc="-1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sp>
        <p:nvSpPr>
          <p:cNvPr id="218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19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20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pic>
        <p:nvPicPr>
          <p:cNvPr id="221" name="Рисунок 9"/>
          <p:cNvPicPr/>
          <p:nvPr/>
        </p:nvPicPr>
        <p:blipFill>
          <a:blip r:embed="rId1"/>
          <a:stretch>
            <a:fillRect/>
          </a:stretch>
        </p:blipFill>
        <p:spPr>
          <a:xfrm>
            <a:off x="209160" y="33120"/>
            <a:ext cx="1109880" cy="1066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Изображение 1" descr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23" name="Прямоугольник 2"/>
          <p:cNvSpPr/>
          <p:nvPr/>
        </p:nvSpPr>
        <p:spPr>
          <a:xfrm>
            <a:off x="2304360" y="314280"/>
            <a:ext cx="759060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ОБЩЕСТВЕННОЙ ДЕЯТЕЛЬНОСТИ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24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25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26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227" name="Таблица 8"/>
          <p:cNvGraphicFramePr/>
          <p:nvPr/>
        </p:nvGraphicFramePr>
        <p:xfrm>
          <a:off x="34560" y="1772640"/>
          <a:ext cx="11749320" cy="4678560"/>
        </p:xfrm>
        <a:graphic>
          <a:graphicData uri="http://schemas.openxmlformats.org/drawingml/2006/table">
            <a:tbl>
              <a:tblPr/>
              <a:tblGrid>
                <a:gridCol w="1023840"/>
                <a:gridCol w="6809040"/>
                <a:gridCol w="3916440"/>
              </a:tblGrid>
              <a:tr h="69768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Мероприятия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Дата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3.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4.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69768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5.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6.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7.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8</a:t>
                      </a:r>
                      <a:r>
                        <a:rPr lang="en-US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9</a:t>
                      </a:r>
                      <a:r>
                        <a:rPr lang="en-US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Arial" panose="020B060402020202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Изображение 1" descr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29" name="Прямоугольник 2"/>
          <p:cNvSpPr/>
          <p:nvPr/>
        </p:nvSpPr>
        <p:spPr>
          <a:xfrm>
            <a:off x="2304360" y="314280"/>
            <a:ext cx="759060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 </a:t>
            </a: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РЕЗУЛЬТАТЫ ОБЩЕСТВЕННОЙ ДЕЯТЕЛЬНОСТИ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30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31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32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233" name="Таблица 8"/>
          <p:cNvGraphicFramePr/>
          <p:nvPr/>
        </p:nvGraphicFramePr>
        <p:xfrm>
          <a:off x="34560" y="1772640"/>
          <a:ext cx="11712600" cy="4182120"/>
        </p:xfrm>
        <a:graphic>
          <a:graphicData uri="http://schemas.openxmlformats.org/drawingml/2006/table">
            <a:tbl>
              <a:tblPr/>
              <a:tblGrid>
                <a:gridCol w="1020600"/>
                <a:gridCol w="6787800"/>
                <a:gridCol w="3904200"/>
              </a:tblGrid>
              <a:tr h="50796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Мероприятия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Дата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12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2356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13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14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15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7468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17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18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2860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19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15228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chemeClr val="dk1"/>
                        </a:solidFill>
                        <a:latin typeface="Times New Roman" panose="02020603050405020304"/>
                        <a:ea typeface="Calibri" panose="020F0502020204030204"/>
                      </a:endParaRPr>
                    </a:p>
                  </a:txBody>
                  <a:tcPr marL="45720" marR="45720"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Изображение 1" descr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35" name="Прямоугольник 2"/>
          <p:cNvSpPr/>
          <p:nvPr/>
        </p:nvSpPr>
        <p:spPr>
          <a:xfrm>
            <a:off x="1487880" y="260640"/>
            <a:ext cx="10107000" cy="45540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>
                <a:solidFill>
                  <a:srgbClr val="000000"/>
                </a:solidFill>
                <a:latin typeface="Arial" panose="020B0604020202020204"/>
                <a:ea typeface="Arial" panose="020B0604020202020204"/>
              </a:rPr>
              <a:t>НАУЧНО-ИССЛЕДОВАТЕЛЬСКАЯ РАБОТА</a:t>
            </a:r>
            <a:endParaRPr lang="ru-RU" sz="24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36" name="Прямоугольник 3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37" name="Прямоугольник 4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38" name="Прямоугольник 5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graphicFrame>
        <p:nvGraphicFramePr>
          <p:cNvPr id="239" name="Таблица 8"/>
          <p:cNvGraphicFramePr/>
          <p:nvPr/>
        </p:nvGraphicFramePr>
        <p:xfrm>
          <a:off x="191880" y="1557000"/>
          <a:ext cx="11797920" cy="1806840"/>
        </p:xfrm>
        <a:graphic>
          <a:graphicData uri="http://schemas.openxmlformats.org/drawingml/2006/table">
            <a:tbl>
              <a:tblPr/>
              <a:tblGrid>
                <a:gridCol w="783000"/>
                <a:gridCol w="5115960"/>
                <a:gridCol w="2949480"/>
                <a:gridCol w="2949480"/>
              </a:tblGrid>
              <a:tr h="493560"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п/п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Наименование работы,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ее вид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Выходные данные*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Соавторы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63432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1.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760">
                <a:tc>
                  <a:txBody>
                    <a:bodyPr>
                      <a:sp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 panose="020F0502020204030204"/>
                          <a:ea typeface="Calibri" panose="020F0502020204030204"/>
                        </a:rPr>
                        <a:t>2.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 panose="020B060402020202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>
                      <a:spAutoFit/>
                    </a:bodyPr>
                    <a:p>
                      <a:endParaRPr lang="ru-RU" sz="1400" b="0" strike="noStrike" spc="-1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45720" marR="45720" anchor="ctr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40" name="Прямоугольник 10"/>
          <p:cNvSpPr/>
          <p:nvPr/>
        </p:nvSpPr>
        <p:spPr>
          <a:xfrm>
            <a:off x="299520" y="6403680"/>
            <a:ext cx="4377240" cy="33336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600" b="1" strike="noStrike" spc="-1">
                <a:solidFill>
                  <a:srgbClr val="1F497D"/>
                </a:solidFill>
                <a:latin typeface="Calibri" panose="020F0502020204030204"/>
                <a:ea typeface="Calibri" panose="020F0502020204030204"/>
              </a:rPr>
              <a:t>* - Оформляются в соответствии с ГОСТ 7.1-2003 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Изображение 1" descr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42" name="Rectangle"/>
          <p:cNvSpPr/>
          <p:nvPr/>
        </p:nvSpPr>
        <p:spPr>
          <a:xfrm>
            <a:off x="191880" y="1844640"/>
            <a:ext cx="11797200" cy="484344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numCol="1" spcCol="0" anchor="ctr">
            <a:no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000000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43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44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45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46" name="Текстовое поле 1"/>
          <p:cNvSpPr/>
          <p:nvPr/>
        </p:nvSpPr>
        <p:spPr>
          <a:xfrm>
            <a:off x="2381400" y="3336840"/>
            <a:ext cx="7493760" cy="1842120"/>
          </a:xfrm>
          <a:prstGeom prst="rect">
            <a:avLst/>
          </a:prstGeom>
          <a:noFill/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wrap="none" lIns="45720" tIns="45000" rIns="45720" bIns="45000" numCol="1" spcCol="38160" anchor="t">
            <a:sp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11500" b="0" strike="noStrike" spc="-1">
                <a:solidFill>
                  <a:srgbClr val="000000"/>
                </a:solidFill>
                <a:latin typeface="Arial" panose="020B0604020202020204"/>
                <a:ea typeface="Calibri" panose="020F0502020204030204"/>
              </a:rPr>
              <a:t>Фотоотчет:</a:t>
            </a:r>
            <a:endParaRPr lang="ru-RU" sz="115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Изображение 1" descr="Изображение 1"/>
          <p:cNvPicPr/>
          <p:nvPr/>
        </p:nvPicPr>
        <p:blipFill>
          <a:blip r:embed="rId1"/>
          <a:stretch>
            <a:fillRect/>
          </a:stretch>
        </p:blipFill>
        <p:spPr>
          <a:xfrm>
            <a:off x="195120" y="150840"/>
            <a:ext cx="925920" cy="684720"/>
          </a:xfrm>
          <a:prstGeom prst="rect">
            <a:avLst/>
          </a:prstGeom>
          <a:ln w="12600">
            <a:noFill/>
          </a:ln>
        </p:spPr>
      </p:pic>
      <p:sp>
        <p:nvSpPr>
          <p:cNvPr id="248" name="Rectangle"/>
          <p:cNvSpPr/>
          <p:nvPr/>
        </p:nvSpPr>
        <p:spPr>
          <a:xfrm>
            <a:off x="220680" y="1710360"/>
            <a:ext cx="11797200" cy="484344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numCol="1" spcCol="0" anchor="ctr">
            <a:noAutofit/>
          </a:bodyPr>
          <a:p>
            <a:pPr>
              <a:lnSpc>
                <a:spcPct val="100000"/>
              </a:lnSpc>
            </a:pPr>
            <a:endParaRPr lang="ru-RU" sz="1800" b="1" strike="noStrike" spc="-1">
              <a:solidFill>
                <a:srgbClr val="000000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49" name="Прямоугольник 4"/>
          <p:cNvSpPr/>
          <p:nvPr/>
        </p:nvSpPr>
        <p:spPr>
          <a:xfrm>
            <a:off x="0" y="1065960"/>
            <a:ext cx="12191040" cy="41400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50" name="Прямоугольник 5"/>
          <p:cNvSpPr/>
          <p:nvPr/>
        </p:nvSpPr>
        <p:spPr>
          <a:xfrm>
            <a:off x="2679120" y="1121400"/>
            <a:ext cx="9511920" cy="30276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  <p:sp>
        <p:nvSpPr>
          <p:cNvPr id="251" name="Прямоугольник 6"/>
          <p:cNvSpPr/>
          <p:nvPr/>
        </p:nvSpPr>
        <p:spPr>
          <a:xfrm>
            <a:off x="0" y="1121400"/>
            <a:ext cx="2610000" cy="30276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45720" tIns="45000" rIns="45720" bIns="45000" anchor="ctr">
            <a:noAutofit/>
          </a:bodyPr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Calibri" panose="020F0502020204030204"/>
              <a:ea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1825</Words>
  <Application>WPS Presentation</Application>
  <PresentationFormat/>
  <Paragraphs>369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21</vt:i4>
      </vt:variant>
      <vt:variant>
        <vt:lpstr>幻灯片标题</vt:lpstr>
      </vt:variant>
      <vt:variant>
        <vt:i4>18</vt:i4>
      </vt:variant>
    </vt:vector>
  </HeadingPairs>
  <TitlesOfParts>
    <vt:vector size="49" baseType="lpstr">
      <vt:lpstr>Arial</vt:lpstr>
      <vt:lpstr>SimSun</vt:lpstr>
      <vt:lpstr>Wingdings</vt:lpstr>
      <vt:lpstr>Arial</vt:lpstr>
      <vt:lpstr>Calibri</vt:lpstr>
      <vt:lpstr>Times New Roman</vt:lpstr>
      <vt:lpstr>Symbol</vt:lpstr>
      <vt:lpstr>Franklin Gothic Heavy</vt:lpstr>
      <vt:lpstr>Microsoft YaHei</vt:lpstr>
      <vt:lpstr>Arial Unicode MS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1_Тема Office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64</cp:revision>
  <dcterms:created xsi:type="dcterms:W3CDTF">2026-10-13T08:05:36Z</dcterms:created>
  <dcterms:modified xsi:type="dcterms:W3CDTF">2026-10-13T08:14:58Z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4</vt:r8>
  </property>
  <property fmtid="{D5CDD505-2E9C-101B-9397-08002B2CF9AE}" pid="3" name="PresentationFormat">
    <vt:lpwstr>Широкоэкранный</vt:lpwstr>
  </property>
  <property fmtid="{D5CDD505-2E9C-101B-9397-08002B2CF9AE}" pid="4" name="Slides">
    <vt:r8>18</vt:r8>
  </property>
  <property fmtid="{D5CDD505-2E9C-101B-9397-08002B2CF9AE}" pid="5" name="KSOProductBuildVer">
    <vt:lpwstr>1049-12.1.0.29162</vt:lpwstr>
  </property>
  <property fmtid="{D5CDD505-2E9C-101B-9397-08002B2CF9AE}" pid="6" name="ICV">
    <vt:lpwstr>1372E0DA2CC449888FAC3AE742393EDE_12</vt:lpwstr>
  </property>
</Properties>
</file>