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6"/>
    <p:sldMasterId id="2147483661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</p:sldIdLst>
  <p:sldSz cy="6858000" cx="12192000"/>
  <p:notesSz cx="6858000" cy="12192000"/>
  <p:embeddedFontLst>
    <p:embeddedFont>
      <p:font typeface="Constantia"/>
      <p:regular r:id="rId27"/>
      <p:bold r:id="rId28"/>
      <p:italic r:id="rId29"/>
      <p:boldItalic r:id="rId30"/>
    </p:embeddedFont>
    <p:embeddedFont>
      <p:font typeface="Libre Franklin Black"/>
      <p:bold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960FC4-5B48-42B0-BFBF-EAA1B4E50B03}">
  <a:tblStyle styleId="{63960FC4-5B48-42B0-BFBF-EAA1B4E50B0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font" Target="fonts/Constantia-bold.fntdata"/><Relationship Id="rId27" Type="http://schemas.openxmlformats.org/officeDocument/2006/relationships/font" Target="fonts/Constantia-regular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29" Type="http://schemas.openxmlformats.org/officeDocument/2006/relationships/font" Target="fonts/Constantia-italic.fntdata"/><Relationship Id="rId7" Type="http://schemas.openxmlformats.org/officeDocument/2006/relationships/slideMaster" Target="slideMasters/slideMaster2.xml"/><Relationship Id="rId8" Type="http://schemas.openxmlformats.org/officeDocument/2006/relationships/notesMaster" Target="notesMasters/notesMaster1.xml"/><Relationship Id="rId31" Type="http://schemas.openxmlformats.org/officeDocument/2006/relationships/font" Target="fonts/LibreFranklinBlack-bold.fntdata"/><Relationship Id="rId30" Type="http://schemas.openxmlformats.org/officeDocument/2006/relationships/font" Target="fonts/Constantia-boldItalic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32" Type="http://schemas.openxmlformats.org/officeDocument/2006/relationships/font" Target="fonts/LibreFranklinBlack-boldItalic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10-26T09:51:36.458">
    <p:pos x="6000" y="0"/>
    <p:text>-А2-06-11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sz="5600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" type="body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3" type="body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4" type="body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/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sz="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2" type="body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97510" lvl="0" marL="457200" algn="l"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/>
          <p:nvPr/>
        </p:nvSpPr>
        <p:spPr>
          <a:xfrm flipH="1" rot="-10380000">
            <a:off x="4221163" y="1108075"/>
            <a:ext cx="7010399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2"/>
          <p:cNvSpPr/>
          <p:nvPr/>
        </p:nvSpPr>
        <p:spPr>
          <a:xfrm flipH="1" rot="-10380000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705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2"/>
          <p:cNvSpPr/>
          <p:nvPr/>
        </p:nvSpPr>
        <p:spPr>
          <a:xfrm flipH="1" rot="10800000">
            <a:off x="-12700" y="5816600"/>
            <a:ext cx="1221740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7" name="Google Shape;87;p12"/>
          <p:cNvSpPr/>
          <p:nvPr/>
        </p:nvSpPr>
        <p:spPr>
          <a:xfrm flipH="1" rot="10800000">
            <a:off x="5842000" y="6219825"/>
            <a:ext cx="63500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8" name="Google Shape;88;p12"/>
          <p:cNvSpPr txBox="1"/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>
            <a:lvl1pPr indent="-228600" lvl="0" marL="4572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70" lvl="1" marL="914400" algn="l"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2"/>
          <p:cNvSpPr/>
          <p:nvPr>
            <p:ph idx="2" type="pic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2" type="sldNum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/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" type="body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3" name="Google Shape;13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4" name="Google Shape;14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" name="Google Shape;25;p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0" name="Google Shape;30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1" name="Google Shape;31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comments" Target="../comments/commen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ФГБОУ ВО   &lt;&lt;Чеченский государственный университет им. А.А.Кадырова&gt;&gt;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Институт математики, физики и информационных технологий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Портфолио</a:t>
            </a:r>
            <a:r>
              <a:rPr b="0" i="0" lang="ru-RU" sz="4000" u="none" cap="none" strike="noStrike">
                <a:solidFill>
                  <a:srgbClr val="FF000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 </a:t>
            </a:r>
            <a:r>
              <a:rPr b="0" i="0" lang="ru-RU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магистранта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ФИО: </a:t>
            </a:r>
            <a:r>
              <a:rPr lang="ru-RU" sz="2800">
                <a:solidFill>
                  <a:schemeClr val="lt1"/>
                </a:solidFill>
              </a:rPr>
              <a:t>Абдулаев Исраил Ибрагимович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Форма обучения:  Очная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924175" y="4891088"/>
            <a:ext cx="598013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Направление подготовки: Информатика и вычислительная техника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2924174" y="5722085"/>
            <a:ext cx="8212385" cy="844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Профиль: Информатика и вычислительная техника</a:t>
            </a:r>
            <a:endParaRPr b="0" i="0" sz="24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2317" y="-51848"/>
            <a:ext cx="3323679" cy="3323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/>
          <p:nvPr/>
        </p:nvSpPr>
        <p:spPr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ПУБЛИКАЦИИ В НАУЧНЫХ ИЗДАНИЯХ, НАУЧНЫЕ СТАТЬИ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Научные труды, участие в конференциях,  научные статьи за период обучения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8" name="Google Shape;128;p16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8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9" name="Google Shape;129;p16"/>
          <p:cNvSpPr/>
          <p:nvPr/>
        </p:nvSpPr>
        <p:spPr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9" name="Google Shape;139;p17"/>
          <p:cNvGraphicFramePr/>
          <p:nvPr/>
        </p:nvGraphicFramePr>
        <p:xfrm>
          <a:off x="695400" y="22859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888600"/>
                <a:gridCol w="4674525"/>
                <a:gridCol w="4477675"/>
              </a:tblGrid>
              <a:tr h="516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64725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Constantia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0" name="Google Shape;140;p17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/>
          <p:nvPr/>
        </p:nvSpPr>
        <p:spPr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0" name="Google Shape;150;p18"/>
          <p:cNvGraphicFramePr/>
          <p:nvPr/>
        </p:nvGraphicFramePr>
        <p:xfrm>
          <a:off x="738150" y="2143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931550"/>
                <a:gridCol w="5248300"/>
                <a:gridCol w="4345300"/>
              </a:tblGrid>
              <a:tr h="4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3.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4.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5.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6.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7.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8.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9.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10.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1" name="Google Shape;151;p18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86" y="46869"/>
            <a:ext cx="1194920" cy="1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1" name="Google Shape;161;p19"/>
          <p:cNvGraphicFramePr/>
          <p:nvPr/>
        </p:nvGraphicFramePr>
        <p:xfrm>
          <a:off x="191344" y="2136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1036650"/>
                <a:gridCol w="5840425"/>
                <a:gridCol w="4835525"/>
              </a:tblGrid>
              <a:tr h="49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Google Shape;162;p19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2" name="Google Shape;172;p20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3" name="Google Shape;173;p20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3" name="Google Shape;183;p21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4" name="Google Shape;184;p21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2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4" name="Google Shape;194;p22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5" name="Google Shape;195;p22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5" name="Google Shape;205;p23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06" name="Google Shape;206;p23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4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p24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17" name="Google Shape;217;p24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/>
          <p:nvPr/>
        </p:nvSpPr>
        <p:spPr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ВЫПОЛНЕННЫЕ КУРСОВЫЕ РАБОТЫ (ПРОЕКТЫ) ПРИ НАЛИЧИИ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7" name="Google Shape;227;p25"/>
          <p:cNvGraphicFramePr/>
          <p:nvPr/>
        </p:nvGraphicFramePr>
        <p:xfrm>
          <a:off x="239712" y="17703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3912075"/>
                <a:gridCol w="4824525"/>
                <a:gridCol w="297597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r>
                        <a:rPr lang="ru-RU" sz="1800"/>
                        <a:t>Наименование курсовой работы (проекта)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28" name="Google Shape;22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6"/>
          <p:cNvSpPr txBox="1"/>
          <p:nvPr>
            <p:ph type="title"/>
          </p:nvPr>
        </p:nvSpPr>
        <p:spPr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международного уровня</a:t>
            </a:r>
            <a:endParaRPr/>
          </a:p>
        </p:txBody>
      </p:sp>
      <p:grpSp>
        <p:nvGrpSpPr>
          <p:cNvPr id="234" name="Google Shape;234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35" name="Google Shape;235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6"/>
            <p:cNvSpPr/>
            <p:nvPr/>
          </p:nvSpPr>
          <p:spPr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9" name="Google Shape;2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395" y="-10689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"/>
          <p:cNvSpPr txBox="1"/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55" name="Google Shape;255;p27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56" name="Google Shape;256;p27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7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7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7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7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7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0" name="Google Shape;27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772"/>
            <a:ext cx="967012" cy="967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8"/>
          <p:cNvSpPr txBox="1"/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республиканского уровня</a:t>
            </a:r>
            <a:endParaRPr/>
          </a:p>
        </p:txBody>
      </p:sp>
      <p:grpSp>
        <p:nvGrpSpPr>
          <p:cNvPr id="276" name="Google Shape;276;p28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77" name="Google Shape;277;p28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8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8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8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1" name="Google Shape;29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6979"/>
            <a:ext cx="983432" cy="983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9"/>
          <p:cNvSpPr/>
          <p:nvPr/>
        </p:nvSpPr>
        <p:spPr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9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9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Основные тезисы работы были представлены на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научно-практических конференциях: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2" name="Google Shape;302;p29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600"/>
                        <a:buFont typeface="Constantia"/>
                        <a:buNone/>
                      </a:pPr>
                      <a:r>
                        <a:rPr b="0" i="0" lang="ru-RU" sz="1600" u="none" cap="none" strike="noStrike">
                          <a:solidFill>
                            <a:srgbClr val="0070C0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600">
                        <a:solidFill>
                          <a:srgbClr val="0070C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600"/>
                        <a:buFont typeface="Constantia"/>
                        <a:buNone/>
                      </a:pPr>
                      <a:r>
                        <a:rPr lang="ru-RU" sz="1600">
                          <a:solidFill>
                            <a:srgbClr val="0070C0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600">
                        <a:solidFill>
                          <a:srgbClr val="0070C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600"/>
                        <a:buFont typeface="Constantia"/>
                        <a:buNone/>
                      </a:pPr>
                      <a:r>
                        <a:rPr lang="ru-RU" sz="1600">
                          <a:solidFill>
                            <a:srgbClr val="0070C0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3.</a:t>
                      </a:r>
                      <a:endParaRPr sz="1600">
                        <a:solidFill>
                          <a:srgbClr val="0070C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03" name="Google Shape;303;p29"/>
          <p:cNvSpPr/>
          <p:nvPr/>
        </p:nvSpPr>
        <p:spPr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0"/>
          <p:cNvSpPr/>
          <p:nvPr/>
        </p:nvSpPr>
        <p:spPr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3" name="Google Shape;313;p30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{63960FC4-5B48-42B0-BFBF-EAA1B4E50B03}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14" name="Google Shape;314;p30"/>
          <p:cNvSpPr/>
          <p:nvPr/>
        </p:nvSpPr>
        <p:spPr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E3FB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1"/>
          <p:cNvSpPr/>
          <p:nvPr/>
        </p:nvSpPr>
        <p:spPr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 ВКР (НКР)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1"/>
          <p:cNvSpPr/>
          <p:nvPr/>
        </p:nvSpPr>
        <p:spPr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1"/>
          <p:cNvSpPr/>
          <p:nvPr/>
        </p:nvSpPr>
        <p:spPr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СОДЕРЖАТЕЛЬНАЯ ЧАСТЬ ВКР (НКР) РАЗДЕЛЕНА НА ____ ГЛАВ(Ы),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СТРУКТУРИРОВАННЫЕ В СООТВЕТСТВИИ С ЛОГИКОЙ РАСКРЫТИЯ ТЕМЫ И РЕШЕНИЯ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ПРОБЛЕМЫ ИССЛЕДОВАНИЯ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1"/>
          <p:cNvSpPr/>
          <p:nvPr/>
        </p:nvSpPr>
        <p:spPr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 cap="flat" cmpd="sng" w="2540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1"/>
          <p:cNvSpPr/>
          <p:nvPr/>
        </p:nvSpPr>
        <p:spPr>
          <a:xfrm>
            <a:off x="3690938" y="3297238"/>
            <a:ext cx="676275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4175B5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328" name="Google Shape;32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2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общественной жизни университета</a:t>
            </a:r>
            <a:endParaRPr/>
          </a:p>
        </p:txBody>
      </p:sp>
      <p:sp>
        <p:nvSpPr>
          <p:cNvPr id="334" name="Google Shape;334;p32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2"/>
          <p:cNvSpPr/>
          <p:nvPr/>
        </p:nvSpPr>
        <p:spPr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2"/>
          <p:cNvSpPr/>
          <p:nvPr/>
        </p:nvSpPr>
        <p:spPr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2"/>
          <p:cNvSpPr/>
          <p:nvPr/>
        </p:nvSpPr>
        <p:spPr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2"/>
          <p:cNvSpPr/>
          <p:nvPr/>
        </p:nvSpPr>
        <p:spPr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339" name="Google Shape;33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263" y="293889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