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2192000" cy="6858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59" autoAdjust="0"/>
    <p:restoredTop sz="86386" autoAdjust="0"/>
  </p:normalViewPr>
  <p:slideViewPr>
    <p:cSldViewPr snapToGrid="0">
      <p:cViewPr varScale="1">
        <p:scale>
          <a:sx n="50" d="100"/>
          <a:sy n="50" d="100"/>
        </p:scale>
        <p:origin x="36" y="123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417064985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defRPr sz="1200">
        <a:latin typeface="+mn-lt"/>
        <a:ea typeface="+mn-ea"/>
        <a:cs typeface="+mn-cs"/>
        <a:sym typeface="Calibri"/>
      </a:defRPr>
    </a:lvl1pPr>
    <a:lvl2pPr indent="228600" latinLnBrk="0">
      <a:defRPr sz="1200">
        <a:latin typeface="+mn-lt"/>
        <a:ea typeface="+mn-ea"/>
        <a:cs typeface="+mn-cs"/>
        <a:sym typeface="Calibri"/>
      </a:defRPr>
    </a:lvl2pPr>
    <a:lvl3pPr indent="457200" latinLnBrk="0">
      <a:defRPr sz="1200">
        <a:latin typeface="+mn-lt"/>
        <a:ea typeface="+mn-ea"/>
        <a:cs typeface="+mn-cs"/>
        <a:sym typeface="Calibri"/>
      </a:defRPr>
    </a:lvl3pPr>
    <a:lvl4pPr indent="685800" latinLnBrk="0">
      <a:defRPr sz="1200">
        <a:latin typeface="+mn-lt"/>
        <a:ea typeface="+mn-ea"/>
        <a:cs typeface="+mn-cs"/>
        <a:sym typeface="Calibri"/>
      </a:defRPr>
    </a:lvl4pPr>
    <a:lvl5pPr indent="914400" latinLnBrk="0">
      <a:defRPr sz="1200">
        <a:latin typeface="+mn-lt"/>
        <a:ea typeface="+mn-ea"/>
        <a:cs typeface="+mn-cs"/>
        <a:sym typeface="Calibri"/>
      </a:defRPr>
    </a:lvl5pPr>
    <a:lvl6pPr indent="1143000" latinLnBrk="0">
      <a:defRPr sz="1200">
        <a:latin typeface="+mn-lt"/>
        <a:ea typeface="+mn-ea"/>
        <a:cs typeface="+mn-cs"/>
        <a:sym typeface="Calibri"/>
      </a:defRPr>
    </a:lvl6pPr>
    <a:lvl7pPr indent="1371600" latinLnBrk="0">
      <a:defRPr sz="1200">
        <a:latin typeface="+mn-lt"/>
        <a:ea typeface="+mn-ea"/>
        <a:cs typeface="+mn-cs"/>
        <a:sym typeface="Calibri"/>
      </a:defRPr>
    </a:lvl7pPr>
    <a:lvl8pPr indent="1600200" latinLnBrk="0">
      <a:defRPr sz="1200">
        <a:latin typeface="+mn-lt"/>
        <a:ea typeface="+mn-ea"/>
        <a:cs typeface="+mn-cs"/>
        <a:sym typeface="Calibri"/>
      </a:defRPr>
    </a:lvl8pPr>
    <a:lvl9pPr indent="1828800" latinLnBrk="0">
      <a:defRPr sz="1200">
        <a:latin typeface="+mn-lt"/>
        <a:ea typeface="+mn-ea"/>
        <a:cs typeface="+mn-cs"/>
        <a:sym typeface="Calibri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le Text"/>
          <p:cNvSpPr>
            <a:spLocks noGrp="1"/>
          </p:cNvSpPr>
          <p:nvPr>
            <p:ph type="title"/>
          </p:nvPr>
        </p:nvSpPr>
        <p:spPr>
          <a:xfrm>
            <a:off x="1524000" y="1122362"/>
            <a:ext cx="9144000" cy="2387601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12" name="Body Level One…"/>
          <p:cNvSpPr>
            <a:spLocks noGrp="1"/>
          </p:cNvSpPr>
          <p:nvPr>
            <p:ph type="body" sz="quarter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</p:spPr>
        <p:txBody>
          <a:bodyPr/>
          <a:lstStyle>
            <a:lvl1pPr marL="0" indent="0" algn="ctr">
              <a:buSzTx/>
              <a:buFontTx/>
              <a:buNone/>
              <a:defRPr sz="2400"/>
            </a:lvl1pPr>
            <a:lvl2pPr marL="0" indent="457200" algn="ctr">
              <a:buSzTx/>
              <a:buFontTx/>
              <a:buNone/>
              <a:defRPr sz="2400"/>
            </a:lvl2pPr>
            <a:lvl3pPr marL="0" indent="914400" algn="ctr">
              <a:buSzTx/>
              <a:buFontTx/>
              <a:buNone/>
              <a:defRPr sz="2400"/>
            </a:lvl3pPr>
            <a:lvl4pPr marL="0" indent="1371600" algn="ctr">
              <a:buSzTx/>
              <a:buFontTx/>
              <a:buNone/>
              <a:defRPr sz="2400"/>
            </a:lvl4pPr>
            <a:lvl5pPr marL="0" indent="1828800" algn="ctr">
              <a:buSzTx/>
              <a:buFontTx/>
              <a:buNone/>
              <a:defRPr sz="24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21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22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Text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t>Title Text</a:t>
            </a:r>
          </a:p>
        </p:txBody>
      </p:sp>
      <p:sp>
        <p:nvSpPr>
          <p:cNvPr id="30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1850" y="4589462"/>
            <a:ext cx="10515600" cy="15001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2400">
                <a:solidFill>
                  <a:srgbClr val="888888"/>
                </a:solidFill>
              </a:defRPr>
            </a:lvl1pPr>
            <a:lvl2pPr marL="0" indent="457200">
              <a:buSzTx/>
              <a:buFontTx/>
              <a:buNone/>
              <a:defRPr sz="2400">
                <a:solidFill>
                  <a:srgbClr val="888888"/>
                </a:solidFill>
              </a:defRPr>
            </a:lvl2pPr>
            <a:lvl3pPr marL="0" indent="914400">
              <a:buSzTx/>
              <a:buFontTx/>
              <a:buNone/>
              <a:defRPr sz="2400">
                <a:solidFill>
                  <a:srgbClr val="888888"/>
                </a:solidFill>
              </a:defRPr>
            </a:lvl3pPr>
            <a:lvl4pPr marL="0" indent="1371600">
              <a:buSzTx/>
              <a:buFontTx/>
              <a:buNone/>
              <a:defRPr sz="2400">
                <a:solidFill>
                  <a:srgbClr val="888888"/>
                </a:solidFill>
              </a:defRPr>
            </a:lvl4pPr>
            <a:lvl5pPr marL="0" indent="1828800">
              <a:buSzTx/>
              <a:buFontTx/>
              <a:buNone/>
              <a:defRPr sz="2400">
                <a:solidFill>
                  <a:srgbClr val="888888"/>
                </a:solidFill>
              </a:defRPr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1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39" name="Body Level One…"/>
          <p:cNvSpPr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Text"/>
          <p:cNvSpPr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48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58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73" name="Body Level One…"/>
          <p:cNvSpPr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itle Text"/>
          <p:cNvSpPr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Title Text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Body Level One…"/>
          <p:cNvSpPr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5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Title Text"/>
          <p:cNvSpPr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93" name="Body Level One…"/>
          <p:cNvSpPr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Title Text"/>
          <p:cNvSpPr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Title Text</a:t>
            </a:r>
          </a:p>
        </p:txBody>
      </p:sp>
      <p:sp>
        <p:nvSpPr>
          <p:cNvPr id="102" name="Body Level One…"/>
          <p:cNvSpPr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03" name="Slide Number"/>
          <p:cNvSpPr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Text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Title Text</a:t>
            </a:r>
          </a:p>
        </p:txBody>
      </p:sp>
      <p:sp>
        <p:nvSpPr>
          <p:cNvPr id="3" name="Body Level One…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normAutofit/>
          </a:bodyPr>
          <a:lstStyle/>
          <a:p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4" name="Slide Number"/>
          <p:cNvSpPr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88888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1812544" y="60662"/>
            <a:ext cx="9878011" cy="107721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3200" b="1">
                <a:solidFill>
                  <a:srgbClr val="009EEC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Чеченский</a:t>
            </a:r>
            <a:r>
              <a:rPr dirty="0"/>
              <a:t> </a:t>
            </a:r>
            <a:r>
              <a:rPr dirty="0" err="1"/>
              <a:t>государственный</a:t>
            </a:r>
            <a:r>
              <a:rPr dirty="0"/>
              <a:t> </a:t>
            </a:r>
            <a:r>
              <a:rPr dirty="0" smtClean="0"/>
              <a:t>университет</a:t>
            </a:r>
            <a:r>
              <a:rPr lang="ru-RU" dirty="0" smtClean="0"/>
              <a:t> имени А.А. Кадырова</a:t>
            </a:r>
            <a:endParaRPr dirty="0"/>
          </a:p>
        </p:txBody>
      </p:sp>
      <p:sp>
        <p:nvSpPr>
          <p:cNvPr id="113" name="TextBox 6"/>
          <p:cNvSpPr/>
          <p:nvPr/>
        </p:nvSpPr>
        <p:spPr>
          <a:xfrm>
            <a:off x="3371850" y="645437"/>
            <a:ext cx="7589866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Биолого-Химический факультет</a:t>
            </a:r>
            <a:endParaRPr dirty="0"/>
          </a:p>
        </p:txBody>
      </p:sp>
      <p:sp>
        <p:nvSpPr>
          <p:cNvPr id="114" name="TextBox 7"/>
          <p:cNvSpPr/>
          <p:nvPr/>
        </p:nvSpPr>
        <p:spPr>
          <a:xfrm>
            <a:off x="2781068" y="1095374"/>
            <a:ext cx="9410932" cy="76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sz="2200" u="sng">
                <a:solidFill>
                  <a:srgbClr val="FFFFFF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lvl1pPr>
          </a:lstStyle>
          <a:p>
            <a:endParaRPr lang="ru-RU" dirty="0" smtClean="0"/>
          </a:p>
          <a:p>
            <a:r>
              <a:rPr lang="ru-RU" dirty="0" smtClean="0"/>
              <a:t>Кафедра клеточной биологии и морфологии</a:t>
            </a:r>
          </a:p>
        </p:txBody>
      </p:sp>
      <p:sp>
        <p:nvSpPr>
          <p:cNvPr id="115" name="Прямоугольник 9"/>
          <p:cNvSpPr/>
          <p:nvPr/>
        </p:nvSpPr>
        <p:spPr>
          <a:xfrm>
            <a:off x="3730957" y="2533133"/>
            <a:ext cx="633458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4000" b="1">
                <a:solidFill>
                  <a:srgbClr val="FFFFFF"/>
                </a:solidFill>
                <a:latin typeface="Franklin Gothic Heavy"/>
                <a:ea typeface="Franklin Gothic Heavy"/>
                <a:cs typeface="Franklin Gothic Heavy"/>
                <a:sym typeface="Franklin Gothic Heavy"/>
              </a:defRPr>
            </a:lvl1pPr>
          </a:lstStyle>
          <a:p>
            <a:r>
              <a:rPr dirty="0" err="1"/>
              <a:t>Портфолио</a:t>
            </a:r>
            <a:r>
              <a:rPr dirty="0"/>
              <a:t> </a:t>
            </a:r>
            <a:r>
              <a:rPr dirty="0" err="1"/>
              <a:t>магистранта</a:t>
            </a:r>
            <a:endParaRPr dirty="0"/>
          </a:p>
        </p:txBody>
      </p:sp>
      <p:sp>
        <p:nvSpPr>
          <p:cNvPr id="116" name="Скругленный прямоугольник 10"/>
          <p:cNvSpPr/>
          <p:nvPr/>
        </p:nvSpPr>
        <p:spPr>
          <a:xfrm>
            <a:off x="835058" y="3898560"/>
            <a:ext cx="1801092" cy="1801092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  <a:ln w="12700">
            <a:solidFill>
              <a:srgbClr val="42719B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17" name="Прямоугольник 11"/>
          <p:cNvSpPr/>
          <p:nvPr/>
        </p:nvSpPr>
        <p:spPr>
          <a:xfrm>
            <a:off x="2924725" y="3951523"/>
            <a:ext cx="6850591" cy="95410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smtClean="0"/>
              <a:t>ФИО</a:t>
            </a:r>
            <a:r>
              <a:rPr lang="ru-RU" dirty="0" smtClean="0">
                <a:solidFill>
                  <a:srgbClr val="FFFFFF"/>
                </a:solidFill>
              </a:rPr>
              <a:t> </a:t>
            </a:r>
            <a:r>
              <a:rPr lang="ru-RU" sz="2800" dirty="0" smtClean="0">
                <a:sym typeface="Arial"/>
              </a:rPr>
              <a:t>Джамбулатова </a:t>
            </a:r>
            <a:r>
              <a:rPr lang="ru-RU" sz="2800" dirty="0" err="1" smtClean="0">
                <a:sym typeface="Arial"/>
              </a:rPr>
              <a:t>Фариза</a:t>
            </a:r>
            <a:r>
              <a:rPr lang="ru-RU" sz="2800" dirty="0" smtClean="0">
                <a:sym typeface="Arial"/>
              </a:rPr>
              <a:t> </a:t>
            </a:r>
            <a:r>
              <a:rPr lang="ru-RU" sz="2800" dirty="0" err="1" smtClean="0">
                <a:sym typeface="Arial"/>
              </a:rPr>
              <a:t>Жебировна</a:t>
            </a:r>
            <a:endParaRPr lang="ru-RU" sz="2800" dirty="0">
              <a:sym typeface="Arial"/>
            </a:endParaRPr>
          </a:p>
          <a:p>
            <a:pPr>
              <a:defRPr sz="28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endParaRPr dirty="0">
              <a:solidFill>
                <a:srgbClr val="FFFFFF"/>
              </a:solidFill>
            </a:endParaRPr>
          </a:p>
        </p:txBody>
      </p:sp>
      <p:sp>
        <p:nvSpPr>
          <p:cNvPr id="118" name="Прямоугольник 12"/>
          <p:cNvSpPr/>
          <p:nvPr/>
        </p:nvSpPr>
        <p:spPr>
          <a:xfrm>
            <a:off x="2924725" y="4474298"/>
            <a:ext cx="7464602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rPr dirty="0" err="1"/>
              <a:t>Форма</a:t>
            </a:r>
            <a:r>
              <a:rPr dirty="0"/>
              <a:t> </a:t>
            </a:r>
            <a:r>
              <a:rPr dirty="0" err="1"/>
              <a:t>обучения</a:t>
            </a:r>
            <a:r>
              <a:rPr dirty="0" smtClean="0"/>
              <a:t>:</a:t>
            </a:r>
            <a:r>
              <a:rPr lang="ru-RU" dirty="0" smtClean="0"/>
              <a:t> </a:t>
            </a:r>
            <a:r>
              <a:rPr lang="ru-RU" dirty="0" smtClean="0">
                <a:solidFill>
                  <a:schemeClr val="bg1"/>
                </a:solidFill>
              </a:rPr>
              <a:t>Очная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19" name="Прямоугольник 13"/>
          <p:cNvSpPr/>
          <p:nvPr/>
        </p:nvSpPr>
        <p:spPr>
          <a:xfrm>
            <a:off x="2924724" y="4890337"/>
            <a:ext cx="7019376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squar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 smtClean="0"/>
              <a:t>Направление</a:t>
            </a:r>
            <a:r>
              <a:rPr dirty="0" smtClean="0"/>
              <a:t>:</a:t>
            </a:r>
            <a:r>
              <a:rPr lang="ru-RU" dirty="0"/>
              <a:t> </a:t>
            </a:r>
            <a:r>
              <a:rPr lang="ru-RU" dirty="0" smtClean="0"/>
              <a:t>  </a:t>
            </a:r>
            <a:r>
              <a:rPr lang="ru-RU" dirty="0" smtClean="0">
                <a:solidFill>
                  <a:schemeClr val="bg1"/>
                </a:solidFill>
              </a:rPr>
              <a:t>Биология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120" name="Прямоугольник 14"/>
          <p:cNvSpPr/>
          <p:nvPr/>
        </p:nvSpPr>
        <p:spPr>
          <a:xfrm>
            <a:off x="2924723" y="5320669"/>
            <a:ext cx="4040528" cy="46166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>
              <a:defRPr sz="2400">
                <a:solidFill>
                  <a:srgbClr val="D9D9D9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rPr dirty="0" err="1"/>
              <a:t>Профиль</a:t>
            </a:r>
            <a:r>
              <a:rPr dirty="0"/>
              <a:t>:  </a:t>
            </a:r>
            <a:r>
              <a:rPr lang="ru-RU" dirty="0" smtClean="0">
                <a:solidFill>
                  <a:srgbClr val="FFFFFF"/>
                </a:solidFill>
              </a:rPr>
              <a:t>Биология клетки</a:t>
            </a:r>
            <a:endParaRPr dirty="0">
              <a:solidFill>
                <a:srgbClr val="FFFFFF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237" y="1066800"/>
            <a:ext cx="2712457" cy="2362200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3657600"/>
            <a:ext cx="2228850" cy="2971800"/>
          </a:xfrm>
          <a:prstGeom prst="rect">
            <a:avLst/>
          </a:prstGeom>
        </p:spPr>
      </p:pic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Заголовок 1"/>
          <p:cNvSpPr>
            <a:spLocks noGrp="1"/>
          </p:cNvSpPr>
          <p:nvPr>
            <p:ph type="title"/>
          </p:nvPr>
        </p:nvSpPr>
        <p:spPr>
          <a:xfrm>
            <a:off x="2200588" y="239557"/>
            <a:ext cx="7790823" cy="624803"/>
          </a:xfrm>
          <a:prstGeom prst="rect">
            <a:avLst/>
          </a:prstGeom>
        </p:spPr>
        <p:txBody>
          <a:bodyPr/>
          <a:lstStyle>
            <a:lvl1pPr algn="ctr" defTabSz="886968">
              <a:defRPr sz="3783" b="1">
                <a:solidFill>
                  <a:srgbClr val="0070C0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Приказы</a:t>
            </a:r>
          </a:p>
        </p:txBody>
      </p:sp>
      <p:pic>
        <p:nvPicPr>
          <p:cNvPr id="12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24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5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6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29" name="Прямоугольник 7"/>
          <p:cNvGrpSpPr/>
          <p:nvPr/>
        </p:nvGrpSpPr>
        <p:grpSpPr>
          <a:xfrm>
            <a:off x="351690" y="1825001"/>
            <a:ext cx="11641838" cy="736646"/>
            <a:chOff x="-1" y="0"/>
            <a:chExt cx="11641836" cy="736644"/>
          </a:xfrm>
        </p:grpSpPr>
        <p:sp>
          <p:nvSpPr>
            <p:cNvPr id="127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sz="2400" b="1">
                  <a:solidFill>
                    <a:srgbClr val="0070C0"/>
                  </a:solidFill>
                </a:defRPr>
              </a:pPr>
              <a:r>
                <a:rPr lang="ru-RU" dirty="0" smtClean="0"/>
                <a:t> </a:t>
              </a:r>
              <a:endParaRPr dirty="0"/>
            </a:p>
          </p:txBody>
        </p:sp>
        <p:sp>
          <p:nvSpPr>
            <p:cNvPr id="128" name="О зачислении"/>
            <p:cNvSpPr/>
            <p:nvPr/>
          </p:nvSpPr>
          <p:spPr>
            <a:xfrm>
              <a:off x="-1" y="137492"/>
              <a:ext cx="11641836" cy="461662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rPr dirty="0"/>
                <a:t>О </a:t>
              </a:r>
              <a:r>
                <a:rPr dirty="0" err="1" smtClean="0"/>
                <a:t>зачислении</a:t>
              </a:r>
              <a:r>
                <a:rPr lang="ru-RU" dirty="0" smtClean="0"/>
                <a:t> № 243/03-22 25.08.2026г. </a:t>
              </a:r>
            </a:p>
          </p:txBody>
        </p:sp>
      </p:grpSp>
      <p:grpSp>
        <p:nvGrpSpPr>
          <p:cNvPr id="132" name="Прямоугольник 8"/>
          <p:cNvGrpSpPr/>
          <p:nvPr/>
        </p:nvGrpSpPr>
        <p:grpSpPr>
          <a:xfrm>
            <a:off x="351691" y="2833411"/>
            <a:ext cx="11641836" cy="736645"/>
            <a:chOff x="0" y="0"/>
            <a:chExt cx="11641834" cy="736643"/>
          </a:xfrm>
        </p:grpSpPr>
        <p:sp>
          <p:nvSpPr>
            <p:cNvPr id="130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1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5" name="Прямоугольник 12"/>
          <p:cNvGrpSpPr/>
          <p:nvPr/>
        </p:nvGrpSpPr>
        <p:grpSpPr>
          <a:xfrm>
            <a:off x="351691" y="3777731"/>
            <a:ext cx="11641836" cy="736645"/>
            <a:chOff x="0" y="0"/>
            <a:chExt cx="11641834" cy="736643"/>
          </a:xfrm>
        </p:grpSpPr>
        <p:sp>
          <p:nvSpPr>
            <p:cNvPr id="133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4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38" name="Прямоугольник 13"/>
          <p:cNvGrpSpPr/>
          <p:nvPr/>
        </p:nvGrpSpPr>
        <p:grpSpPr>
          <a:xfrm>
            <a:off x="351691" y="4754097"/>
            <a:ext cx="11641836" cy="736645"/>
            <a:chOff x="0" y="0"/>
            <a:chExt cx="11641834" cy="736643"/>
          </a:xfrm>
        </p:grpSpPr>
        <p:sp>
          <p:nvSpPr>
            <p:cNvPr id="136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37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  <p:grpSp>
        <p:nvGrpSpPr>
          <p:cNvPr id="141" name="Прямоугольник 14"/>
          <p:cNvGrpSpPr/>
          <p:nvPr/>
        </p:nvGrpSpPr>
        <p:grpSpPr>
          <a:xfrm>
            <a:off x="351691" y="5730461"/>
            <a:ext cx="11641836" cy="736645"/>
            <a:chOff x="0" y="0"/>
            <a:chExt cx="11641834" cy="736643"/>
          </a:xfrm>
        </p:grpSpPr>
        <p:sp>
          <p:nvSpPr>
            <p:cNvPr id="139" name="Rectangle"/>
            <p:cNvSpPr/>
            <p:nvPr/>
          </p:nvSpPr>
          <p:spPr>
            <a:xfrm>
              <a:off x="-1" y="0"/>
              <a:ext cx="11641836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>
                  <a:solidFill>
                    <a:srgbClr val="0070C0"/>
                  </a:solidFill>
                </a:defRPr>
              </a:pPr>
              <a:endParaRPr/>
            </a:p>
          </p:txBody>
        </p:sp>
        <p:sp>
          <p:nvSpPr>
            <p:cNvPr id="140" name="Переводной"/>
            <p:cNvSpPr/>
            <p:nvPr/>
          </p:nvSpPr>
          <p:spPr>
            <a:xfrm>
              <a:off x="-1" y="144802"/>
              <a:ext cx="11641836" cy="4470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>
              <a:lvl1pPr>
                <a:defRPr sz="2400" b="1">
                  <a:solidFill>
                    <a:srgbClr val="0070C0"/>
                  </a:solidFill>
                </a:defRPr>
              </a:lvl1pPr>
            </a:lstStyle>
            <a:p>
              <a:r>
                <a:t>Переводной</a:t>
              </a:r>
            </a:p>
          </p:txBody>
        </p:sp>
      </p:grp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" name="Изображение 3" descr="Изображение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44" name="Прямоугольник 4"/>
          <p:cNvSpPr/>
          <p:nvPr/>
        </p:nvSpPr>
        <p:spPr>
          <a:xfrm>
            <a:off x="2510229" y="262809"/>
            <a:ext cx="717154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</a:t>
            </a:r>
          </a:p>
        </p:txBody>
      </p:sp>
      <p:sp>
        <p:nvSpPr>
          <p:cNvPr id="145" name="Прямоугольник 6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6" name="Прямоугольник 7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7" name="Прямоугольник 8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152" name="Группа 19"/>
          <p:cNvGrpSpPr/>
          <p:nvPr/>
        </p:nvGrpSpPr>
        <p:grpSpPr>
          <a:xfrm>
            <a:off x="414669" y="1925809"/>
            <a:ext cx="2944669" cy="3036790"/>
            <a:chOff x="0" y="0"/>
            <a:chExt cx="2700671" cy="3036789"/>
          </a:xfrm>
        </p:grpSpPr>
        <p:sp>
          <p:nvSpPr>
            <p:cNvPr id="149" name="TextBox 11"/>
            <p:cNvSpPr/>
            <p:nvPr/>
          </p:nvSpPr>
          <p:spPr>
            <a:xfrm>
              <a:off x="0" y="0"/>
              <a:ext cx="2700671" cy="369330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>
              <a:lvl1pPr algn="ctr">
                <a:defRPr>
                  <a:solidFill>
                    <a:srgbClr val="344356"/>
                  </a:solidFill>
                </a:defRPr>
              </a:lvl1pPr>
            </a:lstStyle>
            <a:p>
              <a:r>
                <a:rPr dirty="0" err="1"/>
                <a:t>Научный</a:t>
              </a:r>
              <a:r>
                <a:rPr dirty="0"/>
                <a:t> </a:t>
              </a:r>
              <a:r>
                <a:rPr dirty="0" err="1" smtClean="0"/>
                <a:t>руководитель</a:t>
              </a:r>
              <a:endParaRPr dirty="0"/>
            </a:p>
          </p:txBody>
        </p:sp>
        <p:sp>
          <p:nvSpPr>
            <p:cNvPr id="150" name="Прямоугольник 12"/>
            <p:cNvSpPr/>
            <p:nvPr/>
          </p:nvSpPr>
          <p:spPr>
            <a:xfrm>
              <a:off x="193950" y="461063"/>
              <a:ext cx="2309916" cy="1837666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51" name="TextBox 13"/>
            <p:cNvSpPr/>
            <p:nvPr/>
          </p:nvSpPr>
          <p:spPr>
            <a:xfrm>
              <a:off x="0" y="2390460"/>
              <a:ext cx="2700671" cy="646329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t">
              <a:spAutoFit/>
            </a:bodyPr>
            <a:lstStyle/>
            <a:p>
              <a:pPr algn="ctr">
                <a:defRPr>
                  <a:solidFill>
                    <a:srgbClr val="344356"/>
                  </a:solidFill>
                </a:defRPr>
              </a:pPr>
              <a:r>
                <a:rPr lang="ru-RU" dirty="0" err="1" smtClean="0"/>
                <a:t>Дохтукаева</a:t>
              </a:r>
              <a:r>
                <a:rPr lang="ru-RU" dirty="0" smtClean="0"/>
                <a:t> </a:t>
              </a:r>
              <a:r>
                <a:rPr lang="ru-RU" dirty="0" err="1" smtClean="0"/>
                <a:t>Айна</a:t>
              </a:r>
              <a:r>
                <a:rPr lang="ru-RU" dirty="0" smtClean="0"/>
                <a:t> </a:t>
              </a:r>
              <a:r>
                <a:rPr lang="ru-RU" dirty="0" err="1" smtClean="0"/>
                <a:t>Магомдовна,доцент</a:t>
              </a:r>
              <a:r>
                <a:rPr lang="ru-RU" smtClean="0"/>
                <a:t>, к.б.н.</a:t>
              </a:r>
              <a:endParaRPr dirty="0"/>
            </a:p>
          </p:txBody>
        </p:sp>
      </p:grpSp>
      <p:sp>
        <p:nvSpPr>
          <p:cNvPr id="153" name="Прямоугольник 14"/>
          <p:cNvSpPr/>
          <p:nvPr/>
        </p:nvSpPr>
        <p:spPr>
          <a:xfrm>
            <a:off x="4396365" y="1925809"/>
            <a:ext cx="6078226" cy="37523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0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ТЕМА ДИССЕРТАЦИОННОГО ИССЛЕДОВАНИЯ:</a:t>
            </a:r>
          </a:p>
        </p:txBody>
      </p:sp>
      <p:sp>
        <p:nvSpPr>
          <p:cNvPr id="154" name="Прямоугольник 15"/>
          <p:cNvSpPr/>
          <p:nvPr/>
        </p:nvSpPr>
        <p:spPr>
          <a:xfrm>
            <a:off x="4421422" y="2605827"/>
            <a:ext cx="6944784" cy="70788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lang="ru-RU" dirty="0" smtClean="0"/>
          </a:p>
          <a:p>
            <a:pPr>
              <a:defRPr sz="2000" b="1" i="1">
                <a:latin typeface="Arial"/>
                <a:ea typeface="Arial"/>
                <a:cs typeface="Arial"/>
                <a:sym typeface="Arial"/>
              </a:defRPr>
            </a:pPr>
            <a:endParaRPr dirty="0"/>
          </a:p>
        </p:txBody>
      </p:sp>
      <p:sp>
        <p:nvSpPr>
          <p:cNvPr id="155" name="Прямоугольник 17"/>
          <p:cNvSpPr/>
          <p:nvPr/>
        </p:nvSpPr>
        <p:spPr>
          <a:xfrm>
            <a:off x="224597" y="5899629"/>
            <a:ext cx="11694502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56" name="TextBox 18"/>
          <p:cNvSpPr/>
          <p:nvPr/>
        </p:nvSpPr>
        <p:spPr>
          <a:xfrm>
            <a:off x="414669" y="5953278"/>
            <a:ext cx="1131304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ТЕМА ДИССЕРТАЦИОННОГО ИССЛЕДОВАНИЯ УТВЕРЖДЕНА УЧЕНЫМ</a:t>
            </a:r>
          </a:p>
          <a:p>
            <a:pPr algn="ctr">
              <a:defRPr i="1"/>
            </a:pPr>
            <a:r>
              <a:t>СОВЕТОМ ФГБОУ ВО «ЧЕЧЕНСКИЙ ГОСУДАРСТВЕННЫЙ УНИВЕРСИТЕТ» ПРОТОКОЛ № __ от «___»_____________ г.</a:t>
            </a:r>
          </a:p>
        </p:txBody>
      </p:sp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59" name="Прямоугольник 2"/>
          <p:cNvSpPr/>
          <p:nvPr/>
        </p:nvSpPr>
        <p:spPr>
          <a:xfrm>
            <a:off x="2085176" y="150741"/>
            <a:ext cx="8021648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ПУБЛИКАЦИИ В НАУЧНЫХ ИЗДАНИЯХ, ВХОДЯЩИХ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В ПЕРЕЧЕНЬ ВАК, НАУЧНЫЕ СТАТЬИ</a:t>
            </a:r>
          </a:p>
        </p:txBody>
      </p:sp>
      <p:sp>
        <p:nvSpPr>
          <p:cNvPr id="16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6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положения и выводы диссертационного исследования нашли отражение</a:t>
            </a:r>
          </a:p>
          <a:p>
            <a:pPr algn="ctr">
              <a:defRPr i="1"/>
            </a:pPr>
            <a:r>
              <a:t>в научных публикациях автора, в том числе в изданиях, рекомендованных ВАК РФ:</a:t>
            </a:r>
          </a:p>
        </p:txBody>
      </p:sp>
      <p:graphicFrame>
        <p:nvGraphicFramePr>
          <p:cNvPr id="16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6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69" name="Прямоугольник 2"/>
          <p:cNvSpPr/>
          <p:nvPr/>
        </p:nvSpPr>
        <p:spPr>
          <a:xfrm>
            <a:off x="1489355" y="314353"/>
            <a:ext cx="9915040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РЕЗУЛЬТАТЫ ПРОМЕЖУТОЧНОЙ АТТЕСТАЦИИ МАГИСТРАНТОВ</a:t>
            </a:r>
          </a:p>
        </p:txBody>
      </p:sp>
      <p:sp>
        <p:nvSpPr>
          <p:cNvPr id="17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7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73" name="Таблица 8"/>
          <p:cNvGraphicFramePr/>
          <p:nvPr/>
        </p:nvGraphicFramePr>
        <p:xfrm>
          <a:off x="195117" y="2053002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4" name="TextBox 9"/>
          <p:cNvSpPr/>
          <p:nvPr/>
        </p:nvSpPr>
        <p:spPr>
          <a:xfrm>
            <a:off x="31898" y="1586324"/>
            <a:ext cx="3734729" cy="35066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 Сдача кандидатских экзаменов</a:t>
            </a:r>
          </a:p>
        </p:txBody>
      </p:sp>
      <p:graphicFrame>
        <p:nvGraphicFramePr>
          <p:cNvPr id="175" name="Таблица 13"/>
          <p:cNvGraphicFramePr/>
          <p:nvPr/>
        </p:nvGraphicFramePr>
        <p:xfrm>
          <a:off x="163218" y="4512669"/>
          <a:ext cx="11713347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1036575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72323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3904449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Экзамен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Оценка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 dirty="0"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76" name="TextBox 14"/>
          <p:cNvSpPr/>
          <p:nvPr/>
        </p:nvSpPr>
        <p:spPr>
          <a:xfrm>
            <a:off x="106330" y="4045989"/>
            <a:ext cx="5151312" cy="3506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Оценки, полученные на экзаменах и зачетах</a:t>
            </a:r>
          </a:p>
        </p:txBody>
      </p:sp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7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8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3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84" name="TextBox 7"/>
          <p:cNvSpPr/>
          <p:nvPr/>
        </p:nvSpPr>
        <p:spPr>
          <a:xfrm>
            <a:off x="385189" y="1764114"/>
            <a:ext cx="11427584" cy="624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Основные тезисы работы были представлены на</a:t>
            </a:r>
          </a:p>
          <a:p>
            <a:pPr algn="ctr">
              <a:defRPr i="1"/>
            </a:pPr>
            <a:r>
              <a:t>научно-практических конференциях:</a:t>
            </a:r>
          </a:p>
        </p:txBody>
      </p:sp>
      <p:graphicFrame>
        <p:nvGraphicFramePr>
          <p:cNvPr id="185" name="Таблица 8"/>
          <p:cNvGraphicFramePr/>
          <p:nvPr/>
        </p:nvGraphicFramePr>
        <p:xfrm>
          <a:off x="195117" y="2813707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86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89" name="Прямоугольник 2"/>
          <p:cNvSpPr/>
          <p:nvPr/>
        </p:nvSpPr>
        <p:spPr>
          <a:xfrm>
            <a:off x="1861893" y="271092"/>
            <a:ext cx="8464858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УЧАСТИЕ В НАУЧНО-ПРАКТИЧЕСКИХ КОНФЕРЕНЦИЯХ</a:t>
            </a:r>
          </a:p>
        </p:txBody>
      </p:sp>
      <p:sp>
        <p:nvSpPr>
          <p:cNvPr id="190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1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2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graphicFrame>
        <p:nvGraphicFramePr>
          <p:cNvPr id="193" name="Таблица 8"/>
          <p:cNvGraphicFramePr/>
          <p:nvPr/>
        </p:nvGraphicFramePr>
        <p:xfrm>
          <a:off x="195117" y="1710963"/>
          <a:ext cx="11798408" cy="1806493"/>
        </p:xfrm>
        <a:graphic>
          <a:graphicData uri="http://schemas.openxmlformats.org/drawingml/2006/table">
            <a:tbl>
              <a:tblPr firstRow="1" bandRow="1">
                <a:tableStyleId>{4C3C2611-4C71-4FC5-86AE-919BDF0F9419}</a:tableStyleId>
              </a:tblPr>
              <a:tblGrid>
                <a:gridCol w="78307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511612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949602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</a:tblGrid>
              <a:tr h="493567"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№
п/п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Наименование работы,
ее вид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Выходные данные*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800" b="0">
                          <a:solidFill>
                            <a:srgbClr val="000000"/>
                          </a:solidFill>
                        </a:defRPr>
                      </a:pPr>
                      <a:r>
                        <a:rPr sz="1400" b="1">
                          <a:solidFill>
                            <a:srgbClr val="4175B5"/>
                          </a:solidFill>
                        </a:rPr>
                        <a:t>Соавторы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8DB3E2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634351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1.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653982">
                <a:tc>
                  <a:txBody>
                    <a:bodyPr/>
                    <a:lstStyle/>
                    <a:p>
                      <a:pPr algn="ctr">
                        <a:defRPr sz="1800"/>
                      </a:pPr>
                      <a:r>
                        <a:rPr sz="1400">
                          <a:solidFill>
                            <a:srgbClr val="4175B5"/>
                          </a:solidFill>
                        </a:rPr>
                        <a:t>2.</a:t>
                      </a:r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defRPr sz="1400"/>
                      </a:pPr>
                      <a:endParaRPr/>
                    </a:p>
                  </a:txBody>
                  <a:tcPr marL="45720" marR="45720" anchor="ctr" horzOverflow="overflow">
                    <a:lnL w="19050">
                      <a:solidFill>
                        <a:srgbClr val="4175B5"/>
                      </a:solidFill>
                    </a:lnL>
                    <a:lnR w="19050">
                      <a:solidFill>
                        <a:srgbClr val="4175B5"/>
                      </a:solidFill>
                    </a:lnR>
                    <a:lnT w="19050">
                      <a:solidFill>
                        <a:srgbClr val="4175B5"/>
                      </a:solidFill>
                    </a:lnT>
                    <a:lnB w="19050">
                      <a:solidFill>
                        <a:srgbClr val="4175B5"/>
                      </a:solidFill>
                    </a:lnB>
                    <a:solidFill>
                      <a:srgbClr val="EEF2FA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94" name="Прямоугольник 10"/>
          <p:cNvSpPr/>
          <p:nvPr/>
        </p:nvSpPr>
        <p:spPr>
          <a:xfrm>
            <a:off x="118875" y="6403607"/>
            <a:ext cx="5062003" cy="33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 sz="1600" b="1">
                <a:solidFill>
                  <a:srgbClr val="1F497D"/>
                </a:solidFill>
              </a:defRPr>
            </a:lvl1pPr>
          </a:lstStyle>
          <a:p>
            <a:r>
              <a:t>* - Оформляются в соответствии с ГОСТ 7.1-2003 </a:t>
            </a:r>
          </a:p>
        </p:txBody>
      </p:sp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6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197" name="Прямоугольник 2"/>
          <p:cNvSpPr/>
          <p:nvPr/>
        </p:nvSpPr>
        <p:spPr>
          <a:xfrm>
            <a:off x="2982642" y="120072"/>
            <a:ext cx="6223359" cy="79267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ЦЕЛЬ, ЗАДАЧИ И НАУЧНАЯ НОВИЗНА</a:t>
            </a:r>
          </a:p>
          <a:p>
            <a:pPr algn="ctr">
              <a:defRPr sz="2400" b="1">
                <a:latin typeface="Arial"/>
                <a:ea typeface="Arial"/>
                <a:cs typeface="Arial"/>
                <a:sym typeface="Arial"/>
              </a:defRPr>
            </a:pPr>
            <a:r>
              <a:t>ДИССЕРТАЦИОННОГО ИССЛЕДОВАНИЯ</a:t>
            </a:r>
          </a:p>
        </p:txBody>
      </p:sp>
      <p:sp>
        <p:nvSpPr>
          <p:cNvPr id="198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99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0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1" name="Прямоугольник 6"/>
          <p:cNvSpPr/>
          <p:nvPr/>
        </p:nvSpPr>
        <p:spPr>
          <a:xfrm>
            <a:off x="195117" y="1710465"/>
            <a:ext cx="11798410" cy="76233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2" name="TextBox 7"/>
          <p:cNvSpPr/>
          <p:nvPr/>
        </p:nvSpPr>
        <p:spPr>
          <a:xfrm>
            <a:off x="385189" y="1764114"/>
            <a:ext cx="11427584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>
            <a:lvl1pPr algn="ctr">
              <a:defRPr i="1"/>
            </a:lvl1pPr>
          </a:lstStyle>
          <a:p>
            <a:r>
              <a:t>ЦЕЛЬ РАБОТЫ – ____________________________________________________________________________</a:t>
            </a:r>
          </a:p>
        </p:txBody>
      </p:sp>
      <p:sp>
        <p:nvSpPr>
          <p:cNvPr id="203" name="TextBox 9"/>
          <p:cNvSpPr/>
          <p:nvPr/>
        </p:nvSpPr>
        <p:spPr>
          <a:xfrm>
            <a:off x="3334664" y="2882898"/>
            <a:ext cx="5519314" cy="49202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В СООТВЕТСВИИ С ПОСТАВЛЕННОЙ ЦЕЛЬЮ ОПРЕДЕЛЕНЫ</a:t>
            </a:r>
          </a:p>
          <a:p>
            <a:pPr algn="ctr">
              <a:defRPr sz="1400" b="1">
                <a:solidFill>
                  <a:srgbClr val="4175B5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СЛЕДУЮЩИЕ ОСНОВНЫЕ ЗАДАЧИ:</a:t>
            </a:r>
          </a:p>
        </p:txBody>
      </p:sp>
      <p:sp>
        <p:nvSpPr>
          <p:cNvPr id="204" name="Прямоугольник 11"/>
          <p:cNvSpPr/>
          <p:nvPr/>
        </p:nvSpPr>
        <p:spPr>
          <a:xfrm>
            <a:off x="195116" y="3561031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5" name="TextBox 12"/>
          <p:cNvSpPr/>
          <p:nvPr/>
        </p:nvSpPr>
        <p:spPr>
          <a:xfrm>
            <a:off x="2910501" y="3757533"/>
            <a:ext cx="8764710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FF0000"/>
                </a:solidFill>
              </a:defRPr>
            </a:lvl1pPr>
          </a:lstStyle>
          <a:p>
            <a:r>
              <a:t>Пример: Выявление и оценка рисков при эксплуатации нефтепроводных систем.</a:t>
            </a:r>
          </a:p>
        </p:txBody>
      </p:sp>
      <p:sp>
        <p:nvSpPr>
          <p:cNvPr id="206" name="Прямоугольник 13"/>
          <p:cNvSpPr/>
          <p:nvPr/>
        </p:nvSpPr>
        <p:spPr>
          <a:xfrm>
            <a:off x="308343" y="3667361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7" name="Прямоугольник 16"/>
          <p:cNvSpPr/>
          <p:nvPr/>
        </p:nvSpPr>
        <p:spPr>
          <a:xfrm>
            <a:off x="195116" y="4429697"/>
            <a:ext cx="11798410" cy="762337"/>
          </a:xfrm>
          <a:prstGeom prst="rect">
            <a:avLst/>
          </a:prstGeom>
          <a:solidFill>
            <a:srgbClr val="CBFFE6"/>
          </a:solidFill>
          <a:ln w="12700">
            <a:solidFill>
              <a:srgbClr val="A3E2C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08" name="TextBox 17"/>
          <p:cNvSpPr/>
          <p:nvPr/>
        </p:nvSpPr>
        <p:spPr>
          <a:xfrm>
            <a:off x="2910501" y="4626200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09" name="Прямоугольник 18"/>
          <p:cNvSpPr/>
          <p:nvPr/>
        </p:nvSpPr>
        <p:spPr>
          <a:xfrm>
            <a:off x="308343" y="4536028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0" name="Прямоугольник 19"/>
          <p:cNvSpPr/>
          <p:nvPr/>
        </p:nvSpPr>
        <p:spPr>
          <a:xfrm>
            <a:off x="195116" y="5298364"/>
            <a:ext cx="11798410" cy="762337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1" name="TextBox 20"/>
          <p:cNvSpPr/>
          <p:nvPr/>
        </p:nvSpPr>
        <p:spPr>
          <a:xfrm>
            <a:off x="2910501" y="5494866"/>
            <a:ext cx="7656647" cy="3581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>
              <a:defRPr>
                <a:solidFill>
                  <a:srgbClr val="4175B5"/>
                </a:solidFill>
              </a:defRPr>
            </a:lvl1pPr>
          </a:lstStyle>
          <a:p>
            <a:r>
              <a:t>_______________________________________________________________</a:t>
            </a:r>
          </a:p>
        </p:txBody>
      </p:sp>
      <p:sp>
        <p:nvSpPr>
          <p:cNvPr id="212" name="Прямоугольник 21"/>
          <p:cNvSpPr/>
          <p:nvPr/>
        </p:nvSpPr>
        <p:spPr>
          <a:xfrm>
            <a:off x="308343" y="5404694"/>
            <a:ext cx="2370616" cy="56583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4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15" name="Прямоугольник 2"/>
          <p:cNvSpPr/>
          <p:nvPr/>
        </p:nvSpPr>
        <p:spPr>
          <a:xfrm>
            <a:off x="2063480" y="271092"/>
            <a:ext cx="8061684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СТРУКТУРА ДИССЕРТАЦИОННОГО ИССЛЕДОВАНИЯ</a:t>
            </a:r>
          </a:p>
        </p:txBody>
      </p:sp>
      <p:sp>
        <p:nvSpPr>
          <p:cNvPr id="216" name="Прямоугольник 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7" name="Прямоугольник 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8" name="Прямоугольник 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19" name="Прямоугольник 6"/>
          <p:cNvSpPr/>
          <p:nvPr/>
        </p:nvSpPr>
        <p:spPr>
          <a:xfrm>
            <a:off x="195117" y="1710464"/>
            <a:ext cx="11798410" cy="1160326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0" name="TextBox 7"/>
          <p:cNvSpPr/>
          <p:nvPr/>
        </p:nvSpPr>
        <p:spPr>
          <a:xfrm>
            <a:off x="385189" y="1828962"/>
            <a:ext cx="11427584" cy="8915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lIns="45719" rIns="45719">
            <a:spAutoFit/>
          </a:bodyPr>
          <a:lstStyle/>
          <a:p>
            <a:pPr algn="ctr">
              <a:defRPr i="1"/>
            </a:pPr>
            <a:r>
              <a:t>СОДЕРЖАТЕЛЬНАЯ ЧАСТЬ ДИССЕРТАЦИОННОГО ИССЛЕДОВАНИЯ РАЗДЕЛЕНА НА ____ ГЛАВ(Ы),</a:t>
            </a:r>
          </a:p>
          <a:p>
            <a:pPr algn="ctr">
              <a:defRPr i="1"/>
            </a:pPr>
            <a:r>
              <a:t>СТРУКТУРИРОВАННЫЕ В СООТВЕТСТВИИ С ЛОГИКОЙ РАСКРЫТИЯ ТЕМЫ И РЕШЕНИЯ</a:t>
            </a:r>
          </a:p>
          <a:p>
            <a:pPr algn="ctr">
              <a:defRPr i="1"/>
            </a:pPr>
            <a:r>
              <a:t>ПРОБЛЕМЫ ИССЛЕДОВАНИЯ</a:t>
            </a:r>
          </a:p>
        </p:txBody>
      </p:sp>
      <p:sp>
        <p:nvSpPr>
          <p:cNvPr id="221" name="Прямоугольник 11"/>
          <p:cNvSpPr/>
          <p:nvPr/>
        </p:nvSpPr>
        <p:spPr>
          <a:xfrm>
            <a:off x="195116" y="3100133"/>
            <a:ext cx="11798410" cy="3470788"/>
          </a:xfrm>
          <a:prstGeom prst="rect">
            <a:avLst/>
          </a:prstGeom>
          <a:solidFill>
            <a:srgbClr val="D0E4FC"/>
          </a:solidFill>
          <a:ln w="12700">
            <a:solidFill>
              <a:srgbClr val="B3CAE6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22" name="TextBox 12"/>
          <p:cNvSpPr/>
          <p:nvPr/>
        </p:nvSpPr>
        <p:spPr>
          <a:xfrm>
            <a:off x="3690603" y="3296636"/>
            <a:ext cx="6989488" cy="11582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/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  <a:p>
            <a:pPr marL="342900" indent="-342900">
              <a:buSzPct val="100000"/>
              <a:buAutoNum type="arabicPeriod"/>
              <a:defRPr>
                <a:solidFill>
                  <a:srgbClr val="4175B5"/>
                </a:solidFill>
              </a:defRPr>
            </a:pPr>
            <a:r>
              <a:t>______________________________________________________</a:t>
            </a:r>
          </a:p>
        </p:txBody>
      </p:sp>
      <p:sp>
        <p:nvSpPr>
          <p:cNvPr id="223" name="Прямоугольник 13"/>
          <p:cNvSpPr/>
          <p:nvPr/>
        </p:nvSpPr>
        <p:spPr>
          <a:xfrm>
            <a:off x="385189" y="3296636"/>
            <a:ext cx="3115342" cy="198222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FF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26" name="Прямоугольник 2"/>
          <p:cNvSpPr/>
          <p:nvPr/>
        </p:nvSpPr>
        <p:spPr>
          <a:xfrm>
            <a:off x="5162909" y="271092"/>
            <a:ext cx="1862843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ВАК</a:t>
            </a:r>
          </a:p>
        </p:txBody>
      </p:sp>
      <p:grpSp>
        <p:nvGrpSpPr>
          <p:cNvPr id="229" name="Прямоугольник 9"/>
          <p:cNvGrpSpPr/>
          <p:nvPr/>
        </p:nvGrpSpPr>
        <p:grpSpPr>
          <a:xfrm>
            <a:off x="195117" y="1778099"/>
            <a:ext cx="11798410" cy="669678"/>
            <a:chOff x="0" y="0"/>
            <a:chExt cx="11798408" cy="669676"/>
          </a:xfrm>
        </p:grpSpPr>
        <p:sp>
          <p:nvSpPr>
            <p:cNvPr id="227" name="Rectangle"/>
            <p:cNvSpPr/>
            <p:nvPr/>
          </p:nvSpPr>
          <p:spPr>
            <a:xfrm>
              <a:off x="-1" y="-1"/>
              <a:ext cx="11798410" cy="669678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 b="1" u="sng"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28" name="Необходимо написать тему статьи и сделать из нее гиперссылку"/>
            <p:cNvSpPr/>
            <p:nvPr/>
          </p:nvSpPr>
          <p:spPr>
            <a:xfrm>
              <a:off x="-1" y="143067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30" name="Прямоугольник 10"/>
          <p:cNvSpPr/>
          <p:nvPr/>
        </p:nvSpPr>
        <p:spPr>
          <a:xfrm>
            <a:off x="195117" y="2728106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1" name="Прямоугольник 11"/>
          <p:cNvSpPr/>
          <p:nvPr/>
        </p:nvSpPr>
        <p:spPr>
          <a:xfrm>
            <a:off x="195117" y="3678113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2" name="Прямоугольник 12"/>
          <p:cNvSpPr/>
          <p:nvPr/>
        </p:nvSpPr>
        <p:spPr>
          <a:xfrm>
            <a:off x="195117" y="4628120"/>
            <a:ext cx="11798410" cy="669678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3" name="Прямоугольник 13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4" name="Прямоугольник 14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5" name="Прямоугольник 15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36" name="Прямоугольник 16"/>
          <p:cNvSpPr/>
          <p:nvPr/>
        </p:nvSpPr>
        <p:spPr>
          <a:xfrm>
            <a:off x="195117" y="5578128"/>
            <a:ext cx="11798410" cy="669677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8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39" name="Прямоугольник 2"/>
          <p:cNvSpPr/>
          <p:nvPr/>
        </p:nvSpPr>
        <p:spPr>
          <a:xfrm>
            <a:off x="5035885" y="271092"/>
            <a:ext cx="2116892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Статьи РИНЦ</a:t>
            </a:r>
          </a:p>
        </p:txBody>
      </p:sp>
      <p:grpSp>
        <p:nvGrpSpPr>
          <p:cNvPr id="242" name="Прямоугольник 4"/>
          <p:cNvGrpSpPr/>
          <p:nvPr/>
        </p:nvGrpSpPr>
        <p:grpSpPr>
          <a:xfrm>
            <a:off x="195117" y="1825001"/>
            <a:ext cx="11798410" cy="736645"/>
            <a:chOff x="0" y="0"/>
            <a:chExt cx="11798408" cy="736643"/>
          </a:xfrm>
        </p:grpSpPr>
        <p:sp>
          <p:nvSpPr>
            <p:cNvPr id="240" name="Rectangle"/>
            <p:cNvSpPr/>
            <p:nvPr/>
          </p:nvSpPr>
          <p:spPr>
            <a:xfrm>
              <a:off x="-1" y="0"/>
              <a:ext cx="11798410" cy="736644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ctr">
                <a:defRPr>
                  <a:solidFill>
                    <a:srgbClr val="FF0000"/>
                  </a:solidFill>
                </a:defRPr>
              </a:pPr>
              <a:endParaRPr/>
            </a:p>
          </p:txBody>
        </p:sp>
        <p:sp>
          <p:nvSpPr>
            <p:cNvPr id="241" name="Необходимо написать тему статьи и сделать из нее гиперссылку"/>
            <p:cNvSpPr/>
            <p:nvPr/>
          </p:nvSpPr>
          <p:spPr>
            <a:xfrm>
              <a:off x="-1" y="176552"/>
              <a:ext cx="11798410" cy="3835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 algn="ctr">
                <a:defRPr sz="2000" b="1"/>
              </a:pPr>
              <a:r>
                <a:t>Необходимо написать тему статьи и сделать из нее </a:t>
              </a:r>
              <a:r>
                <a:rPr u="sng">
                  <a:solidFill>
                    <a:srgbClr val="FF0000"/>
                  </a:solidFill>
                </a:rPr>
                <a:t>гиперссылку</a:t>
              </a:r>
            </a:p>
          </p:txBody>
        </p:sp>
      </p:grpSp>
      <p:sp>
        <p:nvSpPr>
          <p:cNvPr id="243" name="Прямоугольник 5"/>
          <p:cNvSpPr/>
          <p:nvPr/>
        </p:nvSpPr>
        <p:spPr>
          <a:xfrm>
            <a:off x="195117" y="277500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4" name="Прямоугольник 6"/>
          <p:cNvSpPr/>
          <p:nvPr/>
        </p:nvSpPr>
        <p:spPr>
          <a:xfrm>
            <a:off x="195117" y="3725016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5" name="Прямоугольник 7"/>
          <p:cNvSpPr/>
          <p:nvPr/>
        </p:nvSpPr>
        <p:spPr>
          <a:xfrm>
            <a:off x="195117" y="4675023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6" name="Прямоугольник 8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7" name="Прямоугольник 9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8" name="Прямоугольник 10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49" name="Прямоугольник 11"/>
          <p:cNvSpPr/>
          <p:nvPr/>
        </p:nvSpPr>
        <p:spPr>
          <a:xfrm>
            <a:off x="195117" y="5660828"/>
            <a:ext cx="11798410" cy="736645"/>
          </a:xfrm>
          <a:prstGeom prst="rect">
            <a:avLst/>
          </a:prstGeom>
          <a:solidFill>
            <a:srgbClr val="FFF2CB"/>
          </a:solidFill>
          <a:ln w="12700">
            <a:solidFill>
              <a:srgbClr val="F5BD14"/>
            </a:solidFill>
            <a:miter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EB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1" name="Изображение 1" descr="Изображение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17" y="150741"/>
            <a:ext cx="927101" cy="685801"/>
          </a:xfrm>
          <a:prstGeom prst="rect">
            <a:avLst/>
          </a:prstGeom>
          <a:ln w="12700">
            <a:miter lim="400000"/>
          </a:ln>
        </p:spPr>
      </p:pic>
      <p:sp>
        <p:nvSpPr>
          <p:cNvPr id="252" name="Прямоугольник 2"/>
          <p:cNvSpPr/>
          <p:nvPr/>
        </p:nvSpPr>
        <p:spPr>
          <a:xfrm>
            <a:off x="3639883" y="271092"/>
            <a:ext cx="4908909" cy="43706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="" val="1"/>
            </a:ext>
          </a:extLst>
        </p:spPr>
        <p:txBody>
          <a:bodyPr wrap="none" lIns="45719" rIns="45719">
            <a:spAutoFit/>
          </a:bodyPr>
          <a:lstStyle>
            <a:lvl1pPr algn="ctr">
              <a:defRPr sz="2400" b="1">
                <a:latin typeface="Arial"/>
                <a:ea typeface="Arial"/>
                <a:cs typeface="Arial"/>
                <a:sym typeface="Arial"/>
              </a:defRPr>
            </a:lvl1pPr>
          </a:lstStyle>
          <a:p>
            <a:r>
              <a:t>Выступления на конференциях</a:t>
            </a:r>
          </a:p>
        </p:txBody>
      </p:sp>
      <p:grpSp>
        <p:nvGrpSpPr>
          <p:cNvPr id="255" name="Прямоугольник 3"/>
          <p:cNvGrpSpPr/>
          <p:nvPr/>
        </p:nvGrpSpPr>
        <p:grpSpPr>
          <a:xfrm>
            <a:off x="195117" y="1566680"/>
            <a:ext cx="11798410" cy="4844169"/>
            <a:chOff x="0" y="0"/>
            <a:chExt cx="11798408" cy="4844167"/>
          </a:xfrm>
        </p:grpSpPr>
        <p:sp>
          <p:nvSpPr>
            <p:cNvPr id="253" name="Rectangle"/>
            <p:cNvSpPr/>
            <p:nvPr/>
          </p:nvSpPr>
          <p:spPr>
            <a:xfrm>
              <a:off x="-1" y="-1"/>
              <a:ext cx="11798410" cy="4844169"/>
            </a:xfrm>
            <a:prstGeom prst="rect">
              <a:avLst/>
            </a:prstGeom>
            <a:solidFill>
              <a:srgbClr val="FFF2CB"/>
            </a:solidFill>
            <a:ln w="12700" cap="flat">
              <a:solidFill>
                <a:srgbClr val="F5BD14"/>
              </a:solidFill>
              <a:prstDash val="solid"/>
              <a:miter lim="800000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>
                <a:defRPr b="1"/>
              </a:pPr>
              <a:endParaRPr/>
            </a:p>
          </p:txBody>
        </p:sp>
        <p:sp>
          <p:nvSpPr>
            <p:cNvPr id="254" name="Наименование и время проведения конференции и указать ссылку"/>
            <p:cNvSpPr/>
            <p:nvPr/>
          </p:nvSpPr>
          <p:spPr>
            <a:xfrm>
              <a:off x="-1" y="477713"/>
              <a:ext cx="11798410" cy="3888741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xmlns="" val="1"/>
              </a:ext>
            </a:extLst>
          </p:spPr>
          <p:txBody>
            <a:bodyPr wrap="square" lIns="45719" tIns="45719" rIns="45719" bIns="45719" numCol="1" anchor="ctr">
              <a:spAutoFit/>
            </a:bodyPr>
            <a:lstStyle/>
            <a:p>
              <a:pPr>
                <a:defRPr sz="2000" b="1"/>
              </a:pPr>
              <a:r>
                <a:t>Наименование и время проведения конференции и указать ссылку</a:t>
              </a: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endParaRPr>
                <a:solidFill>
                  <a:srgbClr val="FFFFFF"/>
                </a:solidFill>
              </a:endParaRPr>
            </a:p>
            <a:p>
              <a:pPr>
                <a:defRPr sz="2000" b="1"/>
              </a:pPr>
              <a:r>
                <a:t> </a:t>
              </a:r>
            </a:p>
          </p:txBody>
        </p:sp>
      </p:grpSp>
      <p:sp>
        <p:nvSpPr>
          <p:cNvPr id="256" name="Прямоугольник 4"/>
          <p:cNvSpPr/>
          <p:nvPr/>
        </p:nvSpPr>
        <p:spPr>
          <a:xfrm>
            <a:off x="0" y="1065886"/>
            <a:ext cx="12192000" cy="41523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7" name="Прямоугольник 5"/>
          <p:cNvSpPr/>
          <p:nvPr/>
        </p:nvSpPr>
        <p:spPr>
          <a:xfrm>
            <a:off x="2678958" y="1121523"/>
            <a:ext cx="9513042" cy="303964"/>
          </a:xfrm>
          <a:prstGeom prst="rect">
            <a:avLst/>
          </a:prstGeom>
          <a:solidFill>
            <a:srgbClr val="4175B5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523"/>
            <a:ext cx="2611225" cy="303963"/>
          </a:xfrm>
          <a:prstGeom prst="rect">
            <a:avLst/>
          </a:prstGeom>
          <a:solidFill>
            <a:srgbClr val="FFF2CB"/>
          </a:solidFill>
          <a:ln w="12700">
            <a:miter lim="400000"/>
          </a:ln>
        </p:spPr>
        <p:txBody>
          <a:bodyPr lIns="45719" rIns="45719" anchor="ctr"/>
          <a:lstStyle/>
          <a:p>
            <a:pPr algn="ctr">
              <a:defRPr>
                <a:solidFill>
                  <a:srgbClr val="FFFFFF"/>
                </a:solidFill>
              </a:defRPr>
            </a:pPr>
            <a:endParaRPr/>
          </a:p>
        </p:txBody>
      </p:sp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89</TotalTime>
  <Words>315</Words>
  <Application>Microsoft Office PowerPoint</Application>
  <PresentationFormat>Широкоэкранный</PresentationFormat>
  <Paragraphs>98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8" baseType="lpstr">
      <vt:lpstr>Arial</vt:lpstr>
      <vt:lpstr>Calibri</vt:lpstr>
      <vt:lpstr>Calibri Light</vt:lpstr>
      <vt:lpstr>Franklin Gothic Heavy</vt:lpstr>
      <vt:lpstr>Times New Roman</vt:lpstr>
      <vt:lpstr>Тема Office</vt:lpstr>
      <vt:lpstr>Презентация PowerPoint</vt:lpstr>
      <vt:lpstr>Приказы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admin</dc:creator>
  <cp:lastModifiedBy>Администратор</cp:lastModifiedBy>
  <cp:revision>19</cp:revision>
  <dcterms:modified xsi:type="dcterms:W3CDTF">2026-10-03T10:20:03Z</dcterms:modified>
</cp:coreProperties>
</file>