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6" r:id="rId5"/>
    <p:sldId id="282" r:id="rId6"/>
    <p:sldId id="278" r:id="rId7"/>
    <p:sldId id="284" r:id="rId8"/>
    <p:sldId id="270" r:id="rId9"/>
    <p:sldId id="274" r:id="rId10"/>
    <p:sldId id="258" r:id="rId11"/>
    <p:sldId id="273" r:id="rId12"/>
    <p:sldId id="272" r:id="rId13"/>
  </p:sldIdLst>
  <p:sldSz cx="10693400" cy="7562850"/>
  <p:notesSz cx="10693400" cy="7562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EBF"/>
    <a:srgbClr val="F5F3DB"/>
    <a:srgbClr val="FEF1CE"/>
    <a:srgbClr val="FEF4D6"/>
    <a:srgbClr val="FEF0CA"/>
    <a:srgbClr val="FCEAB2"/>
    <a:srgbClr val="ECEFBF"/>
    <a:srgbClr val="ECE8BA"/>
    <a:srgbClr val="FFFFCC"/>
    <a:srgbClr val="270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10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69157" y="3358506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7009" y="1410625"/>
            <a:ext cx="9784531" cy="529804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mpd="dbl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312375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505585"/>
            <a:ext cx="193210" cy="4677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67009" y="229256"/>
            <a:ext cx="9784531" cy="161839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noFill/>
          </a:ln>
        </p:spPr>
        <p:txBody>
          <a:bodyPr vert="horz" wrap="square" lIns="0" tIns="130810" rIns="0" bIns="0" rtlCol="0">
            <a:spAutoFit/>
            <a:scene3d>
              <a:camera prst="perspectiveFront"/>
              <a:lightRig rig="threePt" dir="t"/>
            </a:scene3d>
          </a:bodyPr>
          <a:lstStyle/>
          <a:p>
            <a:pPr marL="12700" algn="ctr">
              <a:lnSpc>
                <a:spcPct val="100000"/>
              </a:lnSpc>
              <a:spcBef>
                <a:spcPts val="1030"/>
              </a:spcBef>
            </a:pPr>
            <a:r>
              <a:rPr lang="ru-RU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ФГБОУ ВО «</a:t>
            </a:r>
            <a:r>
              <a:rPr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Чеченский </a:t>
            </a:r>
            <a:r>
              <a:rPr sz="2550" dirty="0" err="1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государственный</a:t>
            </a:r>
            <a:r>
              <a:rPr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sz="2550" dirty="0" err="1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университет</a:t>
            </a:r>
            <a:br>
              <a:rPr lang="ru-RU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</a:br>
            <a:r>
              <a:rPr lang="ru-RU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имени А.А. Кадырова»</a:t>
            </a:r>
            <a:endParaRPr sz="2550" dirty="0">
              <a:ln w="0"/>
              <a:solidFill>
                <a:srgbClr val="27079B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marL="1437640" marR="1421130" indent="-8890" algn="ctr">
              <a:lnSpc>
                <a:spcPct val="108900"/>
              </a:lnSpc>
              <a:spcBef>
                <a:spcPts val="509"/>
              </a:spcBef>
            </a:pPr>
            <a:r>
              <a:rPr lang="ru-RU" spc="-15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Биолого-химический факультет</a:t>
            </a:r>
            <a:br>
              <a:rPr lang="ru-RU" b="0" u="heavy" spc="-15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</a:br>
            <a:r>
              <a:rPr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Кафе</a:t>
            </a:r>
            <a:r>
              <a:rPr dirty="0">
                <a:solidFill>
                  <a:srgbClr val="27079B"/>
                </a:solidFill>
                <a:latin typeface="Times New Roman"/>
                <a:cs typeface="Times New Roman"/>
              </a:rPr>
              <a:t>др</a:t>
            </a:r>
            <a:r>
              <a:rPr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lang="ru-RU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- Химия</a:t>
            </a:r>
            <a:endParaRPr dirty="0">
              <a:solidFill>
                <a:srgbClr val="27079B"/>
              </a:solidFill>
              <a:uFill>
                <a:solidFill>
                  <a:srgbClr val="000000"/>
                </a:solidFill>
              </a:u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27169" y="1410625"/>
            <a:ext cx="20955" cy="15875"/>
          </a:xfrm>
          <a:custGeom>
            <a:avLst/>
            <a:gdLst/>
            <a:ahLst/>
            <a:cxnLst/>
            <a:rect l="l" t="t" r="r" b="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27308" y="2323303"/>
            <a:ext cx="491979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-10" dirty="0" err="1">
                <a:solidFill>
                  <a:srgbClr val="27079B"/>
                </a:solidFill>
                <a:latin typeface="Times New Roman"/>
                <a:cs typeface="Times New Roman"/>
              </a:rPr>
              <a:t>Портфолио</a:t>
            </a:r>
            <a:r>
              <a:rPr sz="3200" b="1" spc="-70" dirty="0">
                <a:solidFill>
                  <a:srgbClr val="27079B"/>
                </a:solidFill>
                <a:latin typeface="Times New Roman"/>
                <a:cs typeface="Times New Roman"/>
              </a:rPr>
              <a:t> </a:t>
            </a:r>
            <a:r>
              <a:rPr lang="ru-RU" sz="3200" b="1" spc="-5" dirty="0">
                <a:solidFill>
                  <a:srgbClr val="27079B"/>
                </a:solidFill>
                <a:latin typeface="Times New Roman"/>
                <a:cs typeface="Times New Roman"/>
              </a:rPr>
              <a:t>магистранта</a:t>
            </a:r>
            <a:endParaRPr sz="3200" b="1" dirty="0">
              <a:solidFill>
                <a:srgbClr val="27079B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2908300" y="3358506"/>
            <a:ext cx="6115940" cy="1509324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8000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Сириева</a:t>
            </a:r>
            <a:r>
              <a:rPr lang="ru-RU" spc="10" dirty="0">
                <a:solidFill>
                  <a:srgbClr val="27079B"/>
                </a:solidFill>
              </a:rPr>
              <a:t> Тамила </a:t>
            </a:r>
            <a:r>
              <a:rPr lang="ru-RU" spc="10" dirty="0" err="1">
                <a:solidFill>
                  <a:srgbClr val="27079B"/>
                </a:solidFill>
              </a:rPr>
              <a:t>Амакаевна</a:t>
            </a:r>
            <a:endParaRPr spc="10" dirty="0">
              <a:solidFill>
                <a:srgbClr val="27079B"/>
              </a:solidFill>
            </a:endParaRPr>
          </a:p>
          <a:p>
            <a:pPr marL="180000" algn="l">
              <a:lnSpc>
                <a:spcPct val="100000"/>
              </a:lnSpc>
              <a:spcBef>
                <a:spcPts val="1005"/>
              </a:spcBef>
            </a:pPr>
            <a:r>
              <a:rPr dirty="0">
                <a:solidFill>
                  <a:srgbClr val="27079B"/>
                </a:solidFill>
              </a:rPr>
              <a:t>Форма обучения: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о</a:t>
            </a:r>
            <a:r>
              <a:rPr b="1" i="1" spc="10" dirty="0" err="1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чная</a:t>
            </a:r>
            <a:endParaRPr b="1" i="1" spc="10" dirty="0">
              <a:solidFill>
                <a:srgbClr val="27079B"/>
              </a:solidFill>
              <a:uFill>
                <a:solidFill>
                  <a:srgbClr val="FFFFFF"/>
                </a:solidFill>
              </a:uFill>
            </a:endParaRPr>
          </a:p>
          <a:p>
            <a:pPr marL="180000" marR="508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</a:t>
            </a:r>
            <a:r>
              <a:rPr lang="ru-RU" spc="-10" dirty="0">
                <a:solidFill>
                  <a:srgbClr val="27079B"/>
                </a:solidFill>
              </a:rPr>
              <a:t>04.04.01 </a:t>
            </a:r>
            <a:r>
              <a:rPr lang="ru-RU"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algn="l">
              <a:lnSpc>
                <a:spcPct val="112400"/>
              </a:lnSpc>
              <a:spcBef>
                <a:spcPts val="80"/>
              </a:spcBef>
            </a:pPr>
            <a:r>
              <a:rPr lang="ru-RU" u="sng" spc="10">
                <a:solidFill>
                  <a:srgbClr val="27079B"/>
                </a:solidFill>
              </a:rPr>
              <a:t>Профиль:</a:t>
            </a:r>
            <a:r>
              <a:rPr lang="ru-RU" u="sng" spc="1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ru-RU" b="1" i="1" spc="-5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«Неорганическая химия</a:t>
            </a:r>
            <a:r>
              <a:rPr lang="ru-RU" b="1" i="1" spc="-2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»</a:t>
            </a:r>
          </a:p>
        </p:txBody>
      </p:sp>
      <p:sp>
        <p:nvSpPr>
          <p:cNvPr id="12" name="object 12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D00D6EA-4BD9-44D7-BA19-3D9ABEF951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050" y="151052"/>
            <a:ext cx="995179" cy="99517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1109A4A-D9BE-4935-9166-909250D3027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11" y="1876688"/>
            <a:ext cx="1829296" cy="26397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</a:p>
        </p:txBody>
      </p:sp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340"/>
              </a:spcBef>
            </a:pPr>
            <a:r>
              <a:rPr lang="ru-RU" sz="1900" b="1" spc="15" dirty="0">
                <a:solidFill>
                  <a:srgbClr val="0070C0"/>
                </a:solidFill>
                <a:latin typeface="Times New Roman"/>
                <a:cs typeface="Times New Roman"/>
              </a:rPr>
              <a:t>Приказ о</a:t>
            </a:r>
            <a:r>
              <a:rPr sz="19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900" b="1">
                <a:solidFill>
                  <a:srgbClr val="0070C0"/>
                </a:solidFill>
                <a:latin typeface="Times New Roman"/>
                <a:cs typeface="Times New Roman"/>
              </a:rPr>
              <a:t>: 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№243/03-22</a:t>
            </a:r>
            <a:r>
              <a:rPr lang="ru-RU" sz="1900" b="1" dirty="0">
                <a:latin typeface="Times New Roman"/>
                <a:cs typeface="Times New Roman"/>
              </a:rPr>
              <a:t> от 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25.08.2026 г.  </a:t>
            </a:r>
            <a:endParaRPr sz="1900" b="1" dirty="0">
              <a:latin typeface="Times New Roman"/>
              <a:cs typeface="Times New Roman"/>
            </a:endParaRPr>
          </a:p>
        </p:txBody>
      </p:sp>
      <p:sp>
        <p:nvSpPr>
          <p:cNvPr id="17" name="object 13">
            <a:extLst>
              <a:ext uri="{FF2B5EF4-FFF2-40B4-BE49-F238E27FC236}">
                <a16:creationId xmlns:a16="http://schemas.microsoft.com/office/drawing/2014/main" id="{9F91675C-C14B-9751-8AA2-33FE4CC59232}"/>
              </a:ext>
            </a:extLst>
          </p:cNvPr>
          <p:cNvSpPr txBox="1"/>
          <p:nvPr/>
        </p:nvSpPr>
        <p:spPr>
          <a:xfrm>
            <a:off x="876578" y="2255489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340"/>
              </a:spcBef>
            </a:pPr>
            <a:r>
              <a:rPr lang="ru-RU" sz="1900" b="1" dirty="0">
                <a:solidFill>
                  <a:schemeClr val="accent1"/>
                </a:solidFill>
                <a:latin typeface="Times New Roman"/>
                <a:cs typeface="Times New Roman"/>
              </a:rPr>
              <a:t>Приказ о переводе на 2 курс</a:t>
            </a:r>
            <a:r>
              <a:rPr lang="ru-RU" sz="1900" dirty="0">
                <a:latin typeface="Times New Roman"/>
                <a:cs typeface="Times New Roman"/>
              </a:rPr>
              <a:t>:</a:t>
            </a:r>
            <a:endParaRPr sz="1900" dirty="0">
              <a:latin typeface="Times New Roman"/>
              <a:cs typeface="Times New Roman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67BD23B-C324-4AD8-822D-FFEAD2F138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198257"/>
            <a:ext cx="999831" cy="8666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lang="ru-RU" spc="10" dirty="0"/>
              <a:t>МАГИСТРАНТА</a:t>
            </a:r>
            <a:endParaRPr spc="10" dirty="0"/>
          </a:p>
        </p:txBody>
      </p:sp>
      <p:graphicFrame>
        <p:nvGraphicFramePr>
          <p:cNvPr id="22" name="Таблица 22">
            <a:extLst>
              <a:ext uri="{FF2B5EF4-FFF2-40B4-BE49-F238E27FC236}">
                <a16:creationId xmlns:a16="http://schemas.microsoft.com/office/drawing/2014/main" id="{456F1DD7-BC94-4CB0-8DD8-91264ACB7D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6177162"/>
              </p:ext>
            </p:extLst>
          </p:nvPr>
        </p:nvGraphicFramePr>
        <p:xfrm>
          <a:off x="568216" y="2136775"/>
          <a:ext cx="9762490" cy="4762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985904674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261178206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143585367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9845745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0844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733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анализа и представления научных результатов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939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Философские проблемы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8547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проектами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21191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проблемы неорганической химии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9626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экспериментальные методы в химической лаборатории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1746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Ознакомительная практика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2539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 основы неорганической химии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6767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атмосферы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11406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39972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282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3106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159039-A4CA-423E-87FD-1C42950FA0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159896"/>
            <a:ext cx="999831" cy="93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63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kumimoji="0" lang="ru-RU" sz="1900" b="1" i="0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МАГИСТРАНТА</a:t>
            </a:r>
            <a:endParaRPr spc="10" dirty="0"/>
          </a:p>
        </p:txBody>
      </p:sp>
      <p:graphicFrame>
        <p:nvGraphicFramePr>
          <p:cNvPr id="22" name="Таблица 22">
            <a:extLst>
              <a:ext uri="{FF2B5EF4-FFF2-40B4-BE49-F238E27FC236}">
                <a16:creationId xmlns:a16="http://schemas.microsoft.com/office/drawing/2014/main" id="{456F1DD7-BC94-4CB0-8DD8-91264ACB7D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90978199"/>
              </p:ext>
            </p:extLst>
          </p:nvPr>
        </p:nvGraphicFramePr>
        <p:xfrm>
          <a:off x="568216" y="2136775"/>
          <a:ext cx="9762489" cy="4952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985904674"/>
                    </a:ext>
                  </a:extLst>
                </a:gridCol>
                <a:gridCol w="5930652">
                  <a:extLst>
                    <a:ext uri="{9D8B030D-6E8A-4147-A177-3AD203B41FA5}">
                      <a16:colId xmlns:a16="http://schemas.microsoft.com/office/drawing/2014/main" val="2261178206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143585367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9845745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08444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613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Водные растворы электролитов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733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Культурология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29415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Физические методы исследования неорганических веществ и материалов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939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8547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Практика по получению профессиональных умений и опыта профессиональной деятельности (производственная практика)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21191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9626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1746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11406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39972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282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3106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8F7572-9300-49CF-961D-69D48B8EF7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380" y="196351"/>
            <a:ext cx="999831" cy="90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60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kumimoji="0" lang="ru-RU" sz="1900" b="1" i="0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МАГИСТРАНТА</a:t>
            </a:r>
            <a:endParaRPr spc="10" dirty="0"/>
          </a:p>
        </p:txBody>
      </p:sp>
      <p:graphicFrame>
        <p:nvGraphicFramePr>
          <p:cNvPr id="22" name="Таблица 22">
            <a:extLst>
              <a:ext uri="{FF2B5EF4-FFF2-40B4-BE49-F238E27FC236}">
                <a16:creationId xmlns:a16="http://schemas.microsoft.com/office/drawing/2014/main" id="{456F1DD7-BC94-4CB0-8DD8-91264ACB7D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20003644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985904674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261178206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143585367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9845745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08444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613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733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939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8547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21191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9626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1746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6767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11406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39972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282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3106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2FD46E-970A-468E-ADF3-B553CEDE98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358" y="227369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7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kumimoji="0" lang="ru-RU" sz="1900" b="1" i="0" u="none" strike="noStrike" kern="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МАГИСТРАНТА</a:t>
            </a:r>
            <a:endParaRPr spc="10" dirty="0"/>
          </a:p>
        </p:txBody>
      </p:sp>
      <p:graphicFrame>
        <p:nvGraphicFramePr>
          <p:cNvPr id="22" name="Таблица 22">
            <a:extLst>
              <a:ext uri="{FF2B5EF4-FFF2-40B4-BE49-F238E27FC236}">
                <a16:creationId xmlns:a16="http://schemas.microsoft.com/office/drawing/2014/main" id="{456F1DD7-BC94-4CB0-8DD8-91264ACB7D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51135781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985904674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261178206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143585367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9845745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08444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613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733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939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8547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21191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9626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1746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6767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11406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39972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282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3106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B9C5D2-3E5B-43AB-AB54-EFD7F44A71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13078"/>
            <a:ext cx="999831" cy="83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57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2115" marR="5080" indent="-400050" algn="ctr">
              <a:lnSpc>
                <a:spcPct val="150000"/>
              </a:lnSpc>
              <a:spcBef>
                <a:spcPts val="105"/>
              </a:spcBef>
            </a:pPr>
            <a:r>
              <a:rPr lang="ru-RU" sz="1800" spc="10" dirty="0">
                <a:latin typeface="Times New Roman"/>
                <a:cs typeface="Times New Roman"/>
              </a:rPr>
              <a:t>УЧАСТИЕ МАГИСТРАНТА </a:t>
            </a:r>
            <a:r>
              <a:rPr lang="ru-RU" sz="1800" spc="15" dirty="0">
                <a:latin typeface="Times New Roman"/>
                <a:cs typeface="Times New Roman"/>
              </a:rPr>
              <a:t>В </a:t>
            </a:r>
            <a:r>
              <a:rPr lang="ru-RU" sz="1800" spc="10" dirty="0">
                <a:latin typeface="Times New Roman"/>
                <a:cs typeface="Times New Roman"/>
              </a:rPr>
              <a:t>ОБЩЕСТВЕННО-ЗНАЧИМЫХ  </a:t>
            </a:r>
            <a:r>
              <a:rPr lang="ru-RU" sz="1800" spc="15" dirty="0">
                <a:latin typeface="Times New Roman"/>
                <a:cs typeface="Times New Roman"/>
              </a:rPr>
              <a:t>МЕРОПРИЯТИЯХ </a:t>
            </a:r>
            <a:r>
              <a:rPr lang="ru-RU" sz="1800" dirty="0">
                <a:latin typeface="Times New Roman"/>
                <a:cs typeface="Times New Roman"/>
              </a:rPr>
              <a:t>МЕЖДУНАРОДНОГО  </a:t>
            </a:r>
            <a:r>
              <a:rPr lang="ru-RU" sz="1800" spc="15" dirty="0">
                <a:latin typeface="Times New Roman"/>
                <a:cs typeface="Times New Roman"/>
              </a:rPr>
              <a:t>УРОВНЯ</a:t>
            </a:r>
            <a:endParaRPr lang="ru-RU" sz="1800" dirty="0">
              <a:latin typeface="Times New Roman"/>
              <a:cs typeface="Times New Roman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A618F1BA-6C06-47F3-8EA5-A24163AA9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12758"/>
              </p:ext>
            </p:extLst>
          </p:nvPr>
        </p:nvGraphicFramePr>
        <p:xfrm>
          <a:off x="879595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3431608593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589623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2874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55935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572004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130859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92801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114602"/>
                  </a:ext>
                </a:extLst>
              </a:tr>
            </a:tbl>
          </a:graphicData>
        </a:graphic>
      </p:graphicFrame>
      <p:sp>
        <p:nvSpPr>
          <p:cNvPr id="5" name="object 12">
            <a:extLst>
              <a:ext uri="{FF2B5EF4-FFF2-40B4-BE49-F238E27FC236}">
                <a16:creationId xmlns:a16="http://schemas.microsoft.com/office/drawing/2014/main" id="{C0EA15A6-0D13-4D48-A8F7-52AB9A989C3F}"/>
              </a:ext>
            </a:extLst>
          </p:cNvPr>
          <p:cNvSpPr/>
          <p:nvPr/>
        </p:nvSpPr>
        <p:spPr>
          <a:xfrm>
            <a:off x="879594" y="1598834"/>
            <a:ext cx="2104906" cy="273596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8413AC-C63C-436E-9E84-5B93217AB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7B1F15-5CE6-4192-B128-0599FD545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33" y="213401"/>
            <a:ext cx="999831" cy="90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713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rPr dirty="0"/>
              <a:t>УЧАСТИЕ </a:t>
            </a:r>
            <a:r>
              <a:rPr spc="10" dirty="0"/>
              <a:t>В</a:t>
            </a:r>
            <a:r>
              <a:rPr spc="-50" dirty="0"/>
              <a:t> </a:t>
            </a:r>
            <a:r>
              <a:rPr spc="-10" dirty="0"/>
              <a:t>НАУЧНО-ПРАКТИЧЕСКИХ  </a:t>
            </a:r>
            <a:r>
              <a:rPr spc="5" dirty="0"/>
              <a:t>КОНФЕРЕНЦИЯХ</a:t>
            </a:r>
          </a:p>
        </p:txBody>
      </p:sp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68927" y="1598751"/>
            <a:ext cx="9435694" cy="490646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3282950" marR="2786380" indent="-509270">
              <a:lnSpc>
                <a:spcPct val="101200"/>
              </a:lnSpc>
              <a:spcBef>
                <a:spcPts val="409"/>
              </a:spcBef>
            </a:pPr>
            <a:r>
              <a:rPr sz="1450" i="1" spc="-10" dirty="0">
                <a:latin typeface="Times New Roman"/>
                <a:cs typeface="Times New Roman"/>
              </a:rPr>
              <a:t>Основные тезисы работы были </a:t>
            </a:r>
            <a:r>
              <a:rPr sz="1450" i="1" spc="-5" dirty="0">
                <a:latin typeface="Times New Roman"/>
                <a:cs typeface="Times New Roman"/>
              </a:rPr>
              <a:t>представлены на  </a:t>
            </a:r>
            <a:r>
              <a:rPr sz="1450" i="1" spc="-10" dirty="0">
                <a:latin typeface="Times New Roman"/>
                <a:cs typeface="Times New Roman"/>
              </a:rPr>
              <a:t>научно-практических конференциях: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9314" y="5363836"/>
            <a:ext cx="4226385" cy="195823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-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Оформляются в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соответствии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2003</a:t>
            </a:r>
            <a:endParaRPr sz="1250" dirty="0">
              <a:latin typeface="Times New Roman"/>
              <a:cs typeface="Times New Roman"/>
            </a:endParaRPr>
          </a:p>
        </p:txBody>
      </p:sp>
      <p:graphicFrame>
        <p:nvGraphicFramePr>
          <p:cNvPr id="21" name="Таблица 21">
            <a:extLst>
              <a:ext uri="{FF2B5EF4-FFF2-40B4-BE49-F238E27FC236}">
                <a16:creationId xmlns:a16="http://schemas.microsoft.com/office/drawing/2014/main" id="{9B32A17C-C5C9-4D28-B1B2-65B833189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663378"/>
              </p:ext>
            </p:extLst>
          </p:nvPr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1474000607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954570238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4059685147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3898247314"/>
                    </a:ext>
                  </a:extLst>
                </a:gridCol>
              </a:tblGrid>
              <a:tr h="5414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1400" b="1" spc="-4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ее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Выходные</a:t>
                      </a:r>
                      <a:r>
                        <a:rPr lang="ru-RU" sz="1400" b="1" spc="-5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данные*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Соа</a:t>
                      </a:r>
                      <a:r>
                        <a:rPr lang="ru-RU" sz="1400" b="1" spc="-2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оры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987485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428490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908135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832282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28F6C4-5F37-44F3-A84D-CCFC834224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209" y="218788"/>
            <a:ext cx="999831" cy="82617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/>
              <a:t>Выступления </a:t>
            </a:r>
            <a:r>
              <a:rPr spc="10" dirty="0"/>
              <a:t>на</a:t>
            </a:r>
            <a:r>
              <a:rPr spc="-20" dirty="0"/>
              <a:t> </a:t>
            </a:r>
            <a:r>
              <a:rPr spc="5" dirty="0"/>
              <a:t>конференциях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82521" y="1422290"/>
            <a:ext cx="9457690" cy="3884929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latin typeface="Times New Roman"/>
                <a:cs typeface="Times New Roman"/>
              </a:rPr>
              <a:t>Наименование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5" dirty="0">
                <a:latin typeface="Times New Roman"/>
                <a:cs typeface="Times New Roman"/>
              </a:rPr>
              <a:t>время </a:t>
            </a:r>
            <a:r>
              <a:rPr sz="1600" b="1" spc="-10" dirty="0">
                <a:latin typeface="Times New Roman"/>
                <a:cs typeface="Times New Roman"/>
              </a:rPr>
              <a:t>проведения </a:t>
            </a:r>
            <a:r>
              <a:rPr sz="1600" b="1" spc="-5" dirty="0">
                <a:latin typeface="Times New Roman"/>
                <a:cs typeface="Times New Roman"/>
              </a:rPr>
              <a:t>конференции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10" dirty="0">
                <a:latin typeface="Times New Roman"/>
                <a:cs typeface="Times New Roman"/>
              </a:rPr>
              <a:t>указать</a:t>
            </a:r>
            <a:r>
              <a:rPr sz="1600" b="1" spc="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ссылку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D57A35-F425-4410-AE39-E8821672B4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68" y="192111"/>
            <a:ext cx="999831" cy="83167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 dirty="0"/>
              <a:t>ПУБЛИКАЦИИ </a:t>
            </a:r>
            <a:r>
              <a:rPr spc="10" dirty="0"/>
              <a:t>В </a:t>
            </a:r>
            <a:r>
              <a:rPr spc="-15" dirty="0"/>
              <a:t>НАУЧНЫХ </a:t>
            </a:r>
            <a:r>
              <a:rPr spc="-5" dirty="0"/>
              <a:t>ИЗДАНИЯХ, </a:t>
            </a:r>
            <a:r>
              <a:rPr spc="-15" dirty="0"/>
              <a:t>НАУЧНЫЕ  </a:t>
            </a:r>
            <a:r>
              <a:rPr spc="-30" dirty="0"/>
              <a:t>СТАТЬИ</a:t>
            </a:r>
          </a:p>
        </p:txBody>
      </p:sp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284480" algn="ctr">
              <a:lnSpc>
                <a:spcPct val="100000"/>
              </a:lnSpc>
              <a:spcBef>
                <a:spcPts val="430"/>
              </a:spcBef>
            </a:pPr>
            <a:r>
              <a:rPr sz="1450" i="1" spc="-10" dirty="0">
                <a:latin typeface="Times New Roman"/>
                <a:cs typeface="Times New Roman"/>
              </a:rPr>
              <a:t>Научные труды, участие </a:t>
            </a:r>
            <a:r>
              <a:rPr sz="1450" i="1" spc="-5" dirty="0">
                <a:latin typeface="Times New Roman"/>
                <a:cs typeface="Times New Roman"/>
              </a:rPr>
              <a:t>в </a:t>
            </a:r>
            <a:r>
              <a:rPr sz="1450" i="1" spc="-10" dirty="0">
                <a:latin typeface="Times New Roman"/>
                <a:cs typeface="Times New Roman"/>
              </a:rPr>
              <a:t>конференциях, научные </a:t>
            </a:r>
            <a:r>
              <a:rPr sz="1450" i="1" spc="-5" dirty="0">
                <a:latin typeface="Times New Roman"/>
                <a:cs typeface="Times New Roman"/>
              </a:rPr>
              <a:t>статьи </a:t>
            </a:r>
            <a:r>
              <a:rPr sz="1450" i="1" spc="-10" dirty="0">
                <a:latin typeface="Times New Roman"/>
                <a:cs typeface="Times New Roman"/>
              </a:rPr>
              <a:t>бакалавра за период</a:t>
            </a:r>
            <a:r>
              <a:rPr sz="1450" i="1" spc="70" dirty="0">
                <a:latin typeface="Times New Roman"/>
                <a:cs typeface="Times New Roman"/>
              </a:rPr>
              <a:t> </a:t>
            </a:r>
            <a:r>
              <a:rPr sz="1450" i="1" spc="-15" dirty="0">
                <a:latin typeface="Times New Roman"/>
                <a:cs typeface="Times New Roman"/>
              </a:rPr>
              <a:t>обучения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9315" y="5363829"/>
            <a:ext cx="3362960" cy="42418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-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Оформляются в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соответствии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2003</a:t>
            </a:r>
            <a:endParaRPr sz="1250">
              <a:latin typeface="Times New Roman"/>
              <a:cs typeface="Times New Roman"/>
            </a:endParaRPr>
          </a:p>
        </p:txBody>
      </p:sp>
      <p:graphicFrame>
        <p:nvGraphicFramePr>
          <p:cNvPr id="27" name="Таблица 21">
            <a:extLst>
              <a:ext uri="{FF2B5EF4-FFF2-40B4-BE49-F238E27FC236}">
                <a16:creationId xmlns:a16="http://schemas.microsoft.com/office/drawing/2014/main" id="{EFE6E6B6-06C6-EF46-896E-21668BC8C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669404"/>
              </p:ext>
            </p:extLst>
          </p:nvPr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1474000607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954570238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4059685147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3898247314"/>
                    </a:ext>
                  </a:extLst>
                </a:gridCol>
              </a:tblGrid>
              <a:tr h="5414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1400" b="1" spc="-4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ее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Выходные</a:t>
                      </a:r>
                      <a:r>
                        <a:rPr lang="ru-RU" sz="1400" b="1" spc="-5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данные*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Соа</a:t>
                      </a:r>
                      <a:r>
                        <a:rPr lang="ru-RU" sz="1400" b="1" spc="-2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оры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987485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428490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908135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832282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FBAA10-6522-46C3-AFE3-24E67ED99D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257" y="200588"/>
            <a:ext cx="999831" cy="84402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657176" y="452254"/>
            <a:ext cx="1606550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Статьи</a:t>
            </a:r>
            <a:r>
              <a:rPr spc="-70" dirty="0"/>
              <a:t> </a:t>
            </a:r>
            <a:r>
              <a:rPr spc="10" dirty="0"/>
              <a:t>РИНЦ</a:t>
            </a:r>
          </a:p>
        </p:txBody>
      </p:sp>
      <p:sp>
        <p:nvSpPr>
          <p:cNvPr id="10" name="object 10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</a:ln>
        </p:spPr>
        <p:txBody>
          <a:bodyPr vert="horz" wrap="square" lIns="0" tIns="187960" rIns="0" bIns="0" rtlCol="0">
            <a:spAutoFit/>
          </a:bodyPr>
          <a:lstStyle/>
          <a:p>
            <a:pPr marL="14224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 dirty="0">
                <a:latin typeface="Times New Roman"/>
                <a:cs typeface="Times New Roman"/>
              </a:rPr>
              <a:t>Необходимо </a:t>
            </a:r>
            <a:r>
              <a:rPr sz="1600" b="1" spc="-10" dirty="0">
                <a:latin typeface="Times New Roman"/>
                <a:cs typeface="Times New Roman"/>
              </a:rPr>
              <a:t>написать </a:t>
            </a:r>
            <a:r>
              <a:rPr sz="1600" b="1" dirty="0">
                <a:latin typeface="Times New Roman"/>
                <a:cs typeface="Times New Roman"/>
              </a:rPr>
              <a:t>тему </a:t>
            </a:r>
            <a:r>
              <a:rPr sz="1600" b="1" spc="-10" dirty="0">
                <a:latin typeface="Times New Roman"/>
                <a:cs typeface="Times New Roman"/>
              </a:rPr>
              <a:t>статьи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10" dirty="0">
                <a:latin typeface="Times New Roman"/>
                <a:cs typeface="Times New Roman"/>
              </a:rPr>
              <a:t>сделать </a:t>
            </a:r>
            <a:r>
              <a:rPr sz="1600" b="1" dirty="0">
                <a:latin typeface="Times New Roman"/>
                <a:cs typeface="Times New Roman"/>
              </a:rPr>
              <a:t>из нее</a:t>
            </a:r>
            <a:r>
              <a:rPr sz="1600" b="1" spc="60" dirty="0">
                <a:latin typeface="Times New Roman"/>
                <a:cs typeface="Times New Roman"/>
              </a:rPr>
              <a:t> </a:t>
            </a:r>
            <a:r>
              <a:rPr sz="1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гипе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sz="1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ссылк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463060" y="2091947"/>
            <a:ext cx="36195" cy="13335"/>
          </a:xfrm>
          <a:custGeom>
            <a:avLst/>
            <a:gdLst/>
            <a:ahLst/>
            <a:cxnLst/>
            <a:rect l="l" t="t" r="r" b="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1846" y="3973211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6931" y="3973211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204091" y="3973211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41846" y="4756223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41846" y="536127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6931" y="4756223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204091" y="4756223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D97DBE-2C79-48C3-93F9-33FEF86EA8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15879"/>
            <a:ext cx="999831" cy="8951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7F1BEB6-6C38-4D36-A002-2C6016199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51" y="1488274"/>
            <a:ext cx="9752060" cy="7066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5" cy="608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lang="ru-RU" spc="-20" dirty="0"/>
              <a:t>ТЕМА</a:t>
            </a:r>
            <a:r>
              <a:rPr spc="-20" dirty="0"/>
              <a:t> </a:t>
            </a:r>
            <a:r>
              <a:rPr spc="10" dirty="0"/>
              <a:t>ВЫПУСКНОЙ </a:t>
            </a:r>
            <a:r>
              <a:rPr dirty="0"/>
              <a:t>КВАЛИФИКАЦИОННОЙ  </a:t>
            </a:r>
            <a:r>
              <a:rPr spc="-30" dirty="0"/>
              <a:t>РАБОТЫ</a:t>
            </a:r>
          </a:p>
        </p:txBody>
      </p:sp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82822" y="1058807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 sz="2800" dirty="0"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8452" y="2457572"/>
            <a:ext cx="9752050" cy="2583029"/>
          </a:xfrm>
          <a:custGeom>
            <a:avLst/>
            <a:gdLst/>
            <a:ahLst/>
            <a:cxnLst/>
            <a:rect l="l" t="t" r="r" b="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h="2796540"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h="2796540"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896007" y="4403453"/>
            <a:ext cx="491420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96008" y="4811732"/>
            <a:ext cx="477202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 	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34948" y="3267474"/>
            <a:ext cx="2491740" cy="1586865"/>
          </a:xfrm>
          <a:custGeom>
            <a:avLst/>
            <a:gdLst/>
            <a:ahLst/>
            <a:cxnLst/>
            <a:rect l="l" t="t" r="r" b="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4362747-48C0-407F-8BF2-09EB8EC619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19" name="object 27">
            <a:extLst>
              <a:ext uri="{FF2B5EF4-FFF2-40B4-BE49-F238E27FC236}">
                <a16:creationId xmlns:a16="http://schemas.microsoft.com/office/drawing/2014/main" id="{1DBCF7B0-3C54-7341-9849-E8F1846E904A}"/>
              </a:ext>
            </a:extLst>
          </p:cNvPr>
          <p:cNvSpPr txBox="1"/>
          <p:nvPr/>
        </p:nvSpPr>
        <p:spPr>
          <a:xfrm>
            <a:off x="3901434" y="4011049"/>
            <a:ext cx="477202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lang="ru-RU"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	</a:t>
            </a:r>
            <a:endParaRPr lang="ru-RU" sz="1450" dirty="0">
              <a:latin typeface="Times New Roman"/>
              <a:cs typeface="Times New Roman"/>
            </a:endParaRPr>
          </a:p>
        </p:txBody>
      </p:sp>
      <p:sp>
        <p:nvSpPr>
          <p:cNvPr id="13" name="object 27">
            <a:extLst>
              <a:ext uri="{FF2B5EF4-FFF2-40B4-BE49-F238E27FC236}">
                <a16:creationId xmlns:a16="http://schemas.microsoft.com/office/drawing/2014/main" id="{A6077824-717B-DB44-B1E0-B0E50AAFA5D1}"/>
              </a:ext>
            </a:extLst>
          </p:cNvPr>
          <p:cNvSpPr txBox="1"/>
          <p:nvPr/>
        </p:nvSpPr>
        <p:spPr>
          <a:xfrm>
            <a:off x="3901434" y="4439079"/>
            <a:ext cx="477202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 	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847E80-6CB1-4A9B-9E33-505112253B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9050" y="172143"/>
            <a:ext cx="999831" cy="8678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</TotalTime>
  <Words>437</Words>
  <Application>Microsoft Office PowerPoint</Application>
  <PresentationFormat>Произвольный</PresentationFormat>
  <Paragraphs>123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ФГБОУ ВО «Чеченский государственный университет имени А.А. Кадырова» Биолого-химический факультет Кафедра - Химия</vt:lpstr>
      <vt:lpstr>Приказы</vt:lpstr>
      <vt:lpstr>РЕЗУЛЬТАТЫ ПРОМЕЖУТОЧНОЙ АТТЕСТАЦИИ  МАГИСТРАНТА</vt:lpstr>
      <vt:lpstr>РЕЗУЛЬТАТЫ ПРОМЕЖУТОЧНОЙ АТТЕСТАЦИИ МАГИСТРАНТА</vt:lpstr>
      <vt:lpstr>РЕЗУЛЬТАТЫ ПРОМЕЖУТОЧНОЙ АТТЕСТАЦИИ МАГИСТРАНТА</vt:lpstr>
      <vt:lpstr>РЕЗУЛЬТАТЫ ПРОМЕЖУТОЧНОЙ АТТЕСТАЦИИ МАГИСТРАНТА</vt:lpstr>
      <vt:lpstr>УЧАСТИЕ МАГИСТРАНТА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университет» Биолого-химический факультет Кафедра клеточной биологии, морфологии и микробиологии</dc:title>
  <dc:creator>Zura</dc:creator>
  <cp:lastModifiedBy>User</cp:lastModifiedBy>
  <cp:revision>54</cp:revision>
  <dcterms:created xsi:type="dcterms:W3CDTF">2021-01-17T14:51:20Z</dcterms:created>
  <dcterms:modified xsi:type="dcterms:W3CDTF">2026-10-06T12:57:40Z</dcterms:modified>
</cp:coreProperties>
</file>