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75" r:id="rId5"/>
    <p:sldId id="276" r:id="rId6"/>
    <p:sldId id="282" r:id="rId7"/>
    <p:sldId id="278" r:id="rId8"/>
    <p:sldId id="284" r:id="rId9"/>
    <p:sldId id="289" r:id="rId10"/>
    <p:sldId id="288" r:id="rId11"/>
    <p:sldId id="270" r:id="rId12"/>
    <p:sldId id="286" r:id="rId13"/>
    <p:sldId id="274" r:id="rId14"/>
    <p:sldId id="258" r:id="rId15"/>
    <p:sldId id="273" r:id="rId16"/>
    <p:sldId id="272" r:id="rId17"/>
  </p:sldIdLst>
  <p:sldSz cx="10693400" cy="7562850" type="screen4x3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BF"/>
    <a:srgbClr val="F5F3DB"/>
    <a:srgbClr val="FEF1CE"/>
    <a:srgbClr val="FEF4D6"/>
    <a:srgbClr val="FEF0CA"/>
    <a:srgbClr val="FCEAB2"/>
    <a:srgbClr val="ECEFBF"/>
    <a:srgbClr val="ECE8BA"/>
    <a:srgbClr val="FFFFCC"/>
    <a:srgbClr val="270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96" y="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/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/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/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/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/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/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/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/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/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/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/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/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/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/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/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/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/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/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/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/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/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/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/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/>
          <p:nvPr>
            <p:ph type="body" idx="1"/>
          </p:nvPr>
        </p:nvSpPr>
        <p:spPr>
          <a:xfrm>
            <a:off x="1669157" y="3358506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/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/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/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7009" y="1410625"/>
            <a:ext cx="9784531" cy="52980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312375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505585"/>
            <a:ext cx="193210" cy="4677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>
            <p:ph type="title"/>
          </p:nvPr>
        </p:nvSpPr>
        <p:spPr>
          <a:xfrm>
            <a:off x="567009" y="229256"/>
            <a:ext cx="9784531" cy="16040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</a:ln>
        </p:spPr>
        <p:txBody>
          <a:bodyPr vert="horz" wrap="square" lIns="0" tIns="130810" rIns="0" bIns="0" rtlCol="0">
            <a:spAutoFit/>
            <a:scene3d>
              <a:camera prst="perspectiveFront"/>
              <a:lightRig rig="threePt" dir="t"/>
            </a:scene3d>
          </a:bodyPr>
          <a:lstStyle/>
          <a:p>
            <a:pPr marL="12700" algn="ctr">
              <a:lnSpc>
                <a:spcPct val="100000"/>
              </a:lnSpc>
              <a:spcBef>
                <a:spcPts val="1030"/>
              </a:spcBef>
            </a:pP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ФГБОУ ВО «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Чеченский </a:t>
            </a:r>
            <a:r>
              <a:rPr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государственный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sz="2550" dirty="0" err="1" smtClean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университет</a:t>
            </a:r>
            <a:br>
              <a:rPr sz="2550" dirty="0" err="1" smtClean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sz="2550" dirty="0" smtClean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 им. </a:t>
            </a:r>
            <a:r>
              <a:rPr lang="ru-RU" sz="2550" dirty="0" err="1" smtClean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А.А.Кадырова</a:t>
            </a:r>
            <a:r>
              <a:rPr lang="ru-RU" sz="2550" dirty="0" smtClean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»</a:t>
            </a:r>
            <a:endParaRPr sz="2550" dirty="0">
              <a:ln w="0"/>
              <a:solidFill>
                <a:srgbClr val="27079B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1437640" marR="1421130" indent="-8890" algn="ctr">
              <a:lnSpc>
                <a:spcPct val="109000"/>
              </a:lnSpc>
              <a:spcBef>
                <a:spcPts val="510"/>
              </a:spcBef>
            </a:pPr>
            <a:r>
              <a:rPr lang="ru-RU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Биолого-химический факультет</a:t>
            </a:r>
            <a:br>
              <a:rPr lang="ru-RU" b="0" u="heavy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</a:br>
            <a:r>
              <a:rPr dirty="0" err="1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Кафе</a:t>
            </a:r>
            <a:r>
              <a:rPr dirty="0" err="1">
                <a:solidFill>
                  <a:srgbClr val="27079B"/>
                </a:solidFill>
                <a:latin typeface="Times New Roman"/>
                <a:cs typeface="Times New Roman"/>
              </a:rPr>
              <a:t>др</a:t>
            </a:r>
            <a:r>
              <a:rPr dirty="0" err="1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x-none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- </a:t>
            </a:r>
            <a:r>
              <a:rPr lang="x-none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Химия</a:t>
            </a:r>
            <a:endParaRPr lang="x-none" spc="-5" dirty="0">
              <a:solidFill>
                <a:srgbClr val="27079B"/>
              </a:solidFill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7169" y="1410625"/>
            <a:ext cx="20955" cy="15875"/>
          </a:xfrm>
          <a:custGeom>
            <a:avLst/>
            <a:gdLst/>
            <a:ahLst/>
            <a:cxnLst/>
            <a:rect l="l" t="t" r="r" b="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458210" y="2630170"/>
            <a:ext cx="5015865" cy="500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7079B"/>
                </a:solidFill>
                <a:latin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 </a:t>
            </a:r>
            <a:r>
              <a:rPr lang="x-none"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магистранта</a:t>
            </a:r>
            <a:endParaRPr lang="x-none" sz="3200" b="1" spc="-70" dirty="0">
              <a:solidFill>
                <a:srgbClr val="27079B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>
            <p:ph type="body" idx="1"/>
          </p:nvPr>
        </p:nvSpPr>
        <p:spPr>
          <a:xfrm>
            <a:off x="2908300" y="3358506"/>
            <a:ext cx="6115940" cy="151384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79705" algn="l">
              <a:lnSpc>
                <a:spcPct val="100000"/>
              </a:lnSpc>
              <a:spcBef>
                <a:spcPts val="1095"/>
              </a:spcBef>
            </a:pPr>
            <a:r>
              <a:rPr spc="10" dirty="0" smtClean="0">
                <a:solidFill>
                  <a:srgbClr val="27079B"/>
                </a:solidFill>
              </a:rPr>
              <a:t>ФИО</a:t>
            </a:r>
            <a:r>
              <a:rPr lang="ru-RU" spc="10" dirty="0" smtClean="0">
                <a:solidFill>
                  <a:srgbClr val="27079B"/>
                </a:solidFill>
              </a:rPr>
              <a:t>: </a:t>
            </a:r>
            <a:r>
              <a:rPr lang="x-none" altLang="ru-RU" spc="10" dirty="0" smtClean="0">
                <a:solidFill>
                  <a:srgbClr val="27079B"/>
                </a:solidFill>
              </a:rPr>
              <a:t>Ирисханова Малика Исламовна</a:t>
            </a:r>
            <a:endParaRPr lang="x-none" altLang="ru-RU" spc="10" dirty="0" smtClean="0">
              <a:solidFill>
                <a:srgbClr val="27079B"/>
              </a:solidFill>
            </a:endParaRPr>
          </a:p>
          <a:p>
            <a:pPr marL="179705" algn="l">
              <a:lnSpc>
                <a:spcPct val="100000"/>
              </a:lnSpc>
              <a:spcBef>
                <a:spcPts val="1005"/>
              </a:spcBef>
            </a:pPr>
            <a:r>
              <a:rPr dirty="0">
                <a:solidFill>
                  <a:srgbClr val="27079B"/>
                </a:solidFill>
              </a:rPr>
              <a:t>Форма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о</a:t>
            </a:r>
            <a:r>
              <a:rPr b="1" i="1" spc="10" dirty="0" err="1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чная</a:t>
            </a:r>
            <a:endParaRPr b="1" i="1" spc="1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  <a:p>
            <a:pPr marL="179705" marR="5080" algn="l">
              <a:lnSpc>
                <a:spcPct val="1120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</a:t>
            </a:r>
            <a:r>
              <a:rPr lang="ru-RU" b="1" i="1" spc="5" dirty="0">
                <a:solidFill>
                  <a:srgbClr val="27079B"/>
                </a:solidFill>
              </a:rPr>
              <a:t>0</a:t>
            </a:r>
            <a:r>
              <a:rPr lang="x-none" altLang="ru-RU" b="1" i="1" spc="5" dirty="0">
                <a:solidFill>
                  <a:srgbClr val="27079B"/>
                </a:solidFill>
              </a:rPr>
              <a:t>4.04.01</a:t>
            </a:r>
            <a:endParaRPr lang="x-none" altLang="ru-RU" b="1" i="1" spc="5" dirty="0">
              <a:solidFill>
                <a:srgbClr val="27079B"/>
              </a:solidFill>
            </a:endParaRPr>
          </a:p>
          <a:p>
            <a:pPr marL="179705" marR="5080" algn="l">
              <a:lnSpc>
                <a:spcPct val="112000"/>
              </a:lnSpc>
              <a:spcBef>
                <a:spcPts val="80"/>
              </a:spcBef>
            </a:pPr>
            <a:r>
              <a:rPr lang="ru-RU" u="sng" spc="10" dirty="0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«</a:t>
            </a:r>
            <a:r>
              <a:rPr lang="x-none" alt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Неорганическая х</a:t>
            </a:r>
            <a:r>
              <a:rPr lang="x-none" alt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имия</a:t>
            </a:r>
            <a:r>
              <a:rPr lang="ru-RU" b="1" i="1" spc="-2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»</a:t>
            </a:r>
            <a:endParaRPr lang="ru-RU" b="1" i="1" spc="-2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Рисунок 12" descr="2026-10-06 11:28:11.8030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230" y="3130550"/>
            <a:ext cx="1118870" cy="131191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45" y="973455"/>
            <a:ext cx="1717040" cy="1485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>
            <p:ph type="title"/>
          </p:nvPr>
        </p:nvSpPr>
        <p:spPr>
          <a:xfrm>
            <a:off x="4454090" y="360686"/>
            <a:ext cx="20231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7079B"/>
                </a:solidFill>
                <a:latin typeface="Arial" charset="0"/>
                <a:cs typeface="Arial" charset="0"/>
              </a:rPr>
              <a:t>Приказы</a:t>
            </a:r>
            <a:endParaRPr sz="3600" dirty="0">
              <a:solidFill>
                <a:srgbClr val="27079B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68959" y="1690272"/>
            <a:ext cx="9324975" cy="459740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9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  </a:t>
            </a:r>
            <a:r>
              <a:rPr lang="x-none" altLang="ru-RU" sz="1900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№243/03-22 от 25.08.2026</a:t>
            </a:r>
            <a:endParaRPr lang="x-none" altLang="ru-RU" sz="1900" b="1" dirty="0" smtClean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8959" y="2503791"/>
            <a:ext cx="9324975" cy="459740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Переводной 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8959" y="3256296"/>
            <a:ext cx="9324975" cy="464230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8959" y="4039308"/>
            <a:ext cx="9324975" cy="600075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8959" y="4822321"/>
            <a:ext cx="9324975" cy="600075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1900">
              <a:latin typeface="Times New Roman"/>
              <a:cs typeface="Times New Roman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31140"/>
            <a:ext cx="1151890" cy="996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171317" y="482715"/>
            <a:ext cx="6350764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x-none" spc="-15" dirty="0"/>
              <a:t>МАГИСТРАНТОВ</a:t>
            </a:r>
            <a:endParaRPr lang="x-none" spc="-15" dirty="0"/>
          </a:p>
        </p:txBody>
      </p:sp>
      <p:graphicFrame>
        <p:nvGraphicFramePr>
          <p:cNvPr id="22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/>
                <a:gridCol w="5930653"/>
                <a:gridCol w="3254162"/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 smtClean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" y="263525"/>
            <a:ext cx="1013460" cy="876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171317" y="482715"/>
            <a:ext cx="6350764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x-none" spc="-15" dirty="0"/>
              <a:t>МАГИСТРАНТОВ</a:t>
            </a:r>
            <a:endParaRPr lang="x-none" spc="-15" dirty="0"/>
          </a:p>
        </p:txBody>
      </p:sp>
      <p:graphicFrame>
        <p:nvGraphicFramePr>
          <p:cNvPr id="22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94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/>
                <a:gridCol w="5930653"/>
                <a:gridCol w="3254162"/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7973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" y="377190"/>
            <a:ext cx="962660" cy="832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171317" y="482715"/>
            <a:ext cx="6350764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br>
              <a:rPr spc="-15" dirty="0"/>
            </a:br>
            <a:r>
              <a:rPr lang="x-none" spc="-15" dirty="0"/>
              <a:t>МАГИСТРАНТОВ</a:t>
            </a:r>
            <a:endParaRPr lang="x-none" spc="-15" dirty="0"/>
          </a:p>
        </p:txBody>
      </p:sp>
      <p:graphicFrame>
        <p:nvGraphicFramePr>
          <p:cNvPr id="22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5254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/>
                <a:gridCol w="5930653"/>
                <a:gridCol w="3254162"/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20" y="342265"/>
            <a:ext cx="918210" cy="7835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171317" y="482715"/>
            <a:ext cx="6350764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br>
              <a:rPr spc="-15" dirty="0"/>
            </a:br>
            <a:r>
              <a:rPr lang="x-none" spc="-15" dirty="0"/>
              <a:t>МАГИСТРАНТОВ</a:t>
            </a:r>
            <a:endParaRPr lang="x-none" spc="-15" dirty="0"/>
          </a:p>
        </p:txBody>
      </p:sp>
      <p:graphicFrame>
        <p:nvGraphicFramePr>
          <p:cNvPr id="22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5254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/>
                <a:gridCol w="5930653"/>
                <a:gridCol w="3254162"/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" y="231140"/>
            <a:ext cx="930275" cy="8045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>
            <p:ph type="title"/>
          </p:nvPr>
        </p:nvSpPr>
        <p:spPr>
          <a:xfrm>
            <a:off x="1770186" y="625086"/>
            <a:ext cx="8148514" cy="836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 algn="ctr">
              <a:lnSpc>
                <a:spcPct val="150000"/>
              </a:lnSpc>
              <a:spcBef>
                <a:spcPts val="105"/>
              </a:spcBef>
            </a:pPr>
            <a:r>
              <a:rPr lang="ru-RU" sz="1800" spc="10" dirty="0">
                <a:latin typeface="Times New Roman"/>
                <a:cs typeface="Times New Roman"/>
              </a:rPr>
              <a:t>УЧАСТИЕ </a:t>
            </a:r>
            <a:r>
              <a:rPr lang="x-none" altLang="ru-RU" sz="1800" spc="10" dirty="0">
                <a:latin typeface="Times New Roman"/>
                <a:cs typeface="Times New Roman"/>
              </a:rPr>
              <a:t>МАГИСТРАНТА </a:t>
            </a:r>
            <a:r>
              <a:rPr lang="ru-RU" sz="1800" spc="15" dirty="0">
                <a:latin typeface="Times New Roman"/>
                <a:cs typeface="Times New Roman"/>
              </a:rPr>
              <a:t>В </a:t>
            </a:r>
            <a:r>
              <a:rPr lang="ru-RU" sz="1800" spc="10" dirty="0">
                <a:latin typeface="Times New Roman"/>
                <a:cs typeface="Times New Roman"/>
              </a:rPr>
              <a:t>ОБЩЕСТВЕННО-ЗНАЧИМЫХ</a:t>
            </a:r>
            <a:br>
              <a:rPr lang="ru-RU" sz="1800" spc="10" dirty="0">
                <a:latin typeface="Times New Roman"/>
                <a:cs typeface="Times New Roman"/>
              </a:rPr>
            </a:br>
            <a:r>
              <a:rPr lang="ru-RU" sz="1800" spc="10" dirty="0">
                <a:latin typeface="Times New Roman"/>
                <a:cs typeface="Times New Roman"/>
              </a:rPr>
              <a:t>  </a:t>
            </a:r>
            <a:r>
              <a:rPr lang="ru-RU" sz="1800" spc="15" dirty="0">
                <a:latin typeface="Times New Roman"/>
                <a:cs typeface="Times New Roman"/>
              </a:rPr>
              <a:t>МЕРОПРИЯТИЯХ </a:t>
            </a:r>
            <a:r>
              <a:rPr lang="ru-RU" sz="1800" dirty="0">
                <a:latin typeface="Times New Roman"/>
                <a:cs typeface="Times New Roman"/>
              </a:rPr>
              <a:t>МЕЖДУНАРОДНОГО  </a:t>
            </a:r>
            <a:r>
              <a:rPr lang="ru-RU" sz="1800" spc="15" dirty="0">
                <a:latin typeface="Times New Roman"/>
                <a:cs typeface="Times New Roman"/>
              </a:rPr>
              <a:t>УРОВНЯ</a:t>
            </a:r>
            <a:endParaRPr lang="ru-RU" sz="1800" dirty="0"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6"/>
          <p:cNvGraphicFramePr>
            <a:graphicFrameLocks noGrp="1"/>
          </p:cNvGraphicFramePr>
          <p:nvPr/>
        </p:nvGraphicFramePr>
        <p:xfrm>
          <a:off x="884212" y="2028825"/>
          <a:ext cx="903448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4488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ject 12"/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60" y="363220"/>
            <a:ext cx="1463040" cy="1266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>
            <p:ph type="title"/>
          </p:nvPr>
        </p:nvSpPr>
        <p:spPr>
          <a:xfrm>
            <a:off x="2222500" y="628649"/>
            <a:ext cx="7014209" cy="889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>
              <a:lnSpc>
                <a:spcPct val="101000"/>
              </a:lnSpc>
              <a:spcBef>
                <a:spcPts val="105"/>
              </a:spcBef>
            </a:pPr>
            <a:r>
              <a:rPr sz="2850" b="0" spc="10" dirty="0">
                <a:latin typeface="Times New Roman"/>
                <a:cs typeface="Times New Roman"/>
              </a:rPr>
              <a:t>Участие </a:t>
            </a:r>
            <a:r>
              <a:rPr lang="x-none" sz="2850" b="0" spc="10" dirty="0">
                <a:latin typeface="Times New Roman"/>
                <a:cs typeface="Times New Roman"/>
              </a:rPr>
              <a:t>магистра</a:t>
            </a:r>
            <a:r>
              <a:rPr sz="2850" b="0" spc="10" dirty="0">
                <a:latin typeface="Times New Roman"/>
                <a:cs typeface="Times New Roman"/>
              </a:rPr>
              <a:t> </a:t>
            </a:r>
            <a:r>
              <a:rPr sz="2850" b="0" spc="15" dirty="0">
                <a:latin typeface="Times New Roman"/>
                <a:cs typeface="Times New Roman"/>
              </a:rPr>
              <a:t>в </a:t>
            </a:r>
            <a:r>
              <a:rPr sz="2850" b="0" spc="10" dirty="0">
                <a:latin typeface="Times New Roman"/>
                <a:cs typeface="Times New Roman"/>
              </a:rPr>
              <a:t>общественно-значимых  </a:t>
            </a:r>
            <a:r>
              <a:rPr sz="2850" b="0" spc="15" dirty="0" err="1">
                <a:latin typeface="Times New Roman"/>
                <a:cs typeface="Times New Roman"/>
              </a:rPr>
              <a:t>мероприятиях</a:t>
            </a:r>
            <a:r>
              <a:rPr sz="2850" b="0" spc="15" dirty="0">
                <a:latin typeface="Times New Roman"/>
                <a:cs typeface="Times New Roman"/>
              </a:rPr>
              <a:t> </a:t>
            </a:r>
            <a:r>
              <a:rPr lang="ru-RU" sz="2850" b="0" dirty="0">
                <a:latin typeface="Times New Roman"/>
                <a:cs typeface="Times New Roman"/>
              </a:rPr>
              <a:t>всероссийского </a:t>
            </a:r>
            <a:r>
              <a:rPr sz="2850" b="0" spc="15" dirty="0" err="1">
                <a:latin typeface="Times New Roman"/>
                <a:cs typeface="Times New Roman"/>
              </a:rPr>
              <a:t>уровня</a:t>
            </a:r>
            <a:endParaRPr sz="2850" dirty="0"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6"/>
          <p:cNvGraphicFramePr>
            <a:graphicFrameLocks noGrp="1"/>
          </p:cNvGraphicFramePr>
          <p:nvPr/>
        </p:nvGraphicFramePr>
        <p:xfrm>
          <a:off x="884212" y="2028825"/>
          <a:ext cx="903448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4488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ject 12"/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15" y="340360"/>
            <a:ext cx="1454785" cy="12585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>
            <p:ph type="title"/>
          </p:nvPr>
        </p:nvSpPr>
        <p:spPr>
          <a:xfrm>
            <a:off x="1932047" y="628131"/>
            <a:ext cx="8148514" cy="889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>
              <a:lnSpc>
                <a:spcPct val="101000"/>
              </a:lnSpc>
              <a:spcBef>
                <a:spcPts val="105"/>
              </a:spcBef>
            </a:pPr>
            <a:r>
              <a:rPr sz="2850" spc="10" dirty="0">
                <a:latin typeface="Times New Roman"/>
                <a:cs typeface="Times New Roman"/>
              </a:rPr>
              <a:t>Участие </a:t>
            </a:r>
            <a:r>
              <a:rPr lang="x-none" sz="2850" spc="10" dirty="0">
                <a:latin typeface="Times New Roman"/>
                <a:cs typeface="Times New Roman"/>
              </a:rPr>
              <a:t>магистра</a:t>
            </a:r>
            <a:r>
              <a:rPr sz="2850" spc="10" dirty="0">
                <a:latin typeface="Times New Roman"/>
                <a:cs typeface="Times New Roman"/>
              </a:rPr>
              <a:t> </a:t>
            </a:r>
            <a:r>
              <a:rPr sz="2850" spc="15" dirty="0">
                <a:latin typeface="Times New Roman"/>
                <a:cs typeface="Times New Roman"/>
              </a:rPr>
              <a:t>в </a:t>
            </a:r>
            <a:r>
              <a:rPr sz="2850" spc="10" dirty="0">
                <a:latin typeface="Times New Roman"/>
                <a:cs typeface="Times New Roman"/>
              </a:rPr>
              <a:t>общественно-значимых  </a:t>
            </a:r>
            <a:r>
              <a:rPr sz="2850" spc="15" dirty="0">
                <a:latin typeface="Times New Roman"/>
                <a:cs typeface="Times New Roman"/>
              </a:rPr>
              <a:t>мероприятиях </a:t>
            </a:r>
            <a:r>
              <a:rPr lang="ru-RU" sz="2850" dirty="0">
                <a:latin typeface="Times New Roman"/>
                <a:cs typeface="Times New Roman"/>
              </a:rPr>
              <a:t>всероссийского </a:t>
            </a:r>
            <a:r>
              <a:rPr sz="2850" spc="15" dirty="0" err="1">
                <a:latin typeface="Times New Roman"/>
                <a:cs typeface="Times New Roman"/>
              </a:rPr>
              <a:t>уровня</a:t>
            </a:r>
            <a:endParaRPr sz="2850" dirty="0"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6"/>
          <p:cNvGraphicFramePr>
            <a:graphicFrameLocks noGrp="1"/>
          </p:cNvGraphicFramePr>
          <p:nvPr/>
        </p:nvGraphicFramePr>
        <p:xfrm>
          <a:off x="884212" y="2028825"/>
          <a:ext cx="903448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4488"/>
              </a:tblGrid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ject 12"/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" y="340995"/>
            <a:ext cx="1366520" cy="1184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5733769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  <a:endParaRPr spc="5" dirty="0"/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8056" y="1470464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000"/>
              </a:lnSpc>
              <a:spcBef>
                <a:spcPts val="410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21" name="Таблица 21"/>
          <p:cNvGraphicFramePr>
            <a:graphicFrameLocks noGrp="1"/>
          </p:cNvGraphicFramePr>
          <p:nvPr/>
        </p:nvGraphicFramePr>
        <p:xfrm>
          <a:off x="718653" y="2090968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/>
                <a:gridCol w="3309594"/>
                <a:gridCol w="3581400"/>
                <a:gridCol w="2074113"/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№  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п/п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  <a:endParaRPr lang="ru-RU" sz="1400" b="1" spc="5" dirty="0">
                        <a:solidFill>
                          <a:srgbClr val="4175B5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140" y="231140"/>
            <a:ext cx="1221105" cy="10566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06022" y="1383682"/>
            <a:ext cx="9762490" cy="5733769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  <a:endParaRPr spc="5" dirty="0"/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8927" y="1598751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000"/>
              </a:lnSpc>
              <a:spcBef>
                <a:spcPts val="410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21" name="Таблица 21"/>
          <p:cNvGraphicFramePr>
            <a:graphicFrameLocks noGrp="1"/>
          </p:cNvGraphicFramePr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/>
                <a:gridCol w="4236261"/>
                <a:gridCol w="2364423"/>
                <a:gridCol w="2364423"/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  <a:endParaRPr lang="ru-RU" sz="1400" b="1" spc="5" dirty="0">
                        <a:solidFill>
                          <a:srgbClr val="4175B5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" y="318770"/>
            <a:ext cx="1073785" cy="9290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3706872" y="452179"/>
            <a:ext cx="3507104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Выступления </a:t>
            </a:r>
            <a:r>
              <a:rPr spc="10" dirty="0"/>
              <a:t>на</a:t>
            </a:r>
            <a:r>
              <a:rPr spc="-20" dirty="0"/>
              <a:t> </a:t>
            </a:r>
            <a:r>
              <a:rPr spc="5" dirty="0"/>
              <a:t>конференциях</a:t>
            </a:r>
            <a:endParaRPr spc="5" dirty="0"/>
          </a:p>
        </p:txBody>
      </p:sp>
      <p:sp>
        <p:nvSpPr>
          <p:cNvPr id="10" name="object 10"/>
          <p:cNvSpPr txBox="1"/>
          <p:nvPr/>
        </p:nvSpPr>
        <p:spPr>
          <a:xfrm>
            <a:off x="746931" y="1486892"/>
            <a:ext cx="9457690" cy="3884929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Наименование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время </a:t>
            </a:r>
            <a:r>
              <a:rPr sz="1600" b="1" spc="-10" dirty="0">
                <a:latin typeface="Times New Roman"/>
                <a:cs typeface="Times New Roman"/>
              </a:rPr>
              <a:t>проведения </a:t>
            </a:r>
            <a:r>
              <a:rPr sz="1600" b="1" spc="-5" dirty="0">
                <a:latin typeface="Times New Roman"/>
                <a:cs typeface="Times New Roman"/>
              </a:rPr>
              <a:t>конференции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указать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ссылку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20" y="269875"/>
            <a:ext cx="989330" cy="8559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 dirty="0"/>
              <a:t>ПУБЛИКАЦИИ </a:t>
            </a:r>
            <a:r>
              <a:rPr spc="10" dirty="0"/>
              <a:t>В </a:t>
            </a:r>
            <a:r>
              <a:rPr spc="-15" dirty="0"/>
              <a:t>НАУЧНЫХ </a:t>
            </a:r>
            <a:r>
              <a:rPr spc="-5" dirty="0"/>
              <a:t>ИЗДАНИЯХ, </a:t>
            </a:r>
            <a:r>
              <a:rPr spc="-15" dirty="0"/>
              <a:t>НАУЧНЫЕ  </a:t>
            </a:r>
            <a:r>
              <a:rPr spc="-30" dirty="0"/>
              <a:t>СТАТЬИ</a:t>
            </a:r>
            <a:endParaRPr spc="-30" dirty="0"/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77948" y="1470348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84480" algn="ctr">
              <a:lnSpc>
                <a:spcPct val="100000"/>
              </a:lnSpc>
              <a:spcBef>
                <a:spcPts val="430"/>
              </a:spcBef>
            </a:pPr>
            <a:r>
              <a:rPr sz="1450" i="1" spc="-10" dirty="0">
                <a:latin typeface="Times New Roman"/>
                <a:cs typeface="Times New Roman"/>
              </a:rPr>
              <a:t>Научные труды, участие </a:t>
            </a:r>
            <a:r>
              <a:rPr sz="1450" i="1" spc="-5" dirty="0">
                <a:latin typeface="Times New Roman"/>
                <a:cs typeface="Times New Roman"/>
              </a:rPr>
              <a:t>в </a:t>
            </a:r>
            <a:r>
              <a:rPr sz="1450" i="1" spc="-10" dirty="0">
                <a:latin typeface="Times New Roman"/>
                <a:cs typeface="Times New Roman"/>
              </a:rPr>
              <a:t>конференциях, научные </a:t>
            </a:r>
            <a:r>
              <a:rPr sz="1450" i="1" spc="-5" dirty="0">
                <a:latin typeface="Times New Roman"/>
                <a:cs typeface="Times New Roman"/>
              </a:rPr>
              <a:t>статьи </a:t>
            </a:r>
            <a:r>
              <a:rPr sz="1450" i="1" spc="-10" dirty="0">
                <a:latin typeface="Times New Roman"/>
                <a:cs typeface="Times New Roman"/>
              </a:rPr>
              <a:t>бакалавра за период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обучения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08679" y="2494140"/>
            <a:ext cx="229235" cy="391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9845">
              <a:lnSpc>
                <a:spcPct val="109000"/>
              </a:lnSpc>
              <a:spcBef>
                <a:spcPts val="95"/>
              </a:spcBef>
            </a:pPr>
            <a:r>
              <a:rPr sz="1100" b="1" spc="20" dirty="0">
                <a:solidFill>
                  <a:srgbClr val="4175B5"/>
                </a:solidFill>
                <a:latin typeface="Times New Roman"/>
                <a:cs typeface="Times New Roman"/>
              </a:rPr>
              <a:t>№  </a:t>
            </a:r>
            <a:r>
              <a:rPr sz="1100" b="1" spc="10" dirty="0">
                <a:solidFill>
                  <a:srgbClr val="4175B5"/>
                </a:solidFill>
                <a:latin typeface="Times New Roman"/>
                <a:cs typeface="Times New Roman"/>
              </a:rPr>
              <a:t>п/п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29612" y="2494140"/>
            <a:ext cx="1515745" cy="391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1340" marR="5080" indent="-549275">
              <a:lnSpc>
                <a:spcPct val="109000"/>
              </a:lnSpc>
              <a:spcBef>
                <a:spcPts val="95"/>
              </a:spcBef>
            </a:pPr>
            <a:r>
              <a:rPr sz="1100" b="1" spc="5" dirty="0">
                <a:solidFill>
                  <a:srgbClr val="4175B5"/>
                </a:solidFill>
                <a:latin typeface="Times New Roman"/>
                <a:cs typeface="Times New Roman"/>
              </a:rPr>
              <a:t>Наименование</a:t>
            </a:r>
            <a:r>
              <a:rPr sz="1100" b="1" spc="-45" dirty="0">
                <a:solidFill>
                  <a:srgbClr val="4175B5"/>
                </a:solidFill>
                <a:latin typeface="Times New Roman"/>
                <a:cs typeface="Times New Roman"/>
              </a:rPr>
              <a:t> </a:t>
            </a:r>
            <a:r>
              <a:rPr sz="1100" b="1" spc="5" dirty="0">
                <a:solidFill>
                  <a:srgbClr val="4175B5"/>
                </a:solidFill>
                <a:latin typeface="Times New Roman"/>
                <a:cs typeface="Times New Roman"/>
              </a:rPr>
              <a:t>работы,  ее</a:t>
            </a:r>
            <a:r>
              <a:rPr sz="1100" b="1" spc="-5" dirty="0">
                <a:solidFill>
                  <a:srgbClr val="4175B5"/>
                </a:solidFill>
                <a:latin typeface="Times New Roman"/>
                <a:cs typeface="Times New Roman"/>
              </a:rPr>
              <a:t> </a:t>
            </a:r>
            <a:r>
              <a:rPr sz="1100" b="1" spc="10" dirty="0">
                <a:solidFill>
                  <a:srgbClr val="4175B5"/>
                </a:solidFill>
                <a:latin typeface="Times New Roman"/>
                <a:cs typeface="Times New Roman"/>
              </a:rPr>
              <a:t>вид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70487" y="2597864"/>
            <a:ext cx="1281430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b="1" dirty="0">
                <a:solidFill>
                  <a:srgbClr val="4175B5"/>
                </a:solidFill>
                <a:latin typeface="Times New Roman"/>
                <a:cs typeface="Times New Roman"/>
              </a:rPr>
              <a:t>Выходные</a:t>
            </a:r>
            <a:r>
              <a:rPr sz="1100" b="1" spc="-55" dirty="0">
                <a:solidFill>
                  <a:srgbClr val="4175B5"/>
                </a:solidFill>
                <a:latin typeface="Times New Roman"/>
                <a:cs typeface="Times New Roman"/>
              </a:rPr>
              <a:t> </a:t>
            </a:r>
            <a:r>
              <a:rPr sz="1100" b="1" spc="10" dirty="0">
                <a:solidFill>
                  <a:srgbClr val="4175B5"/>
                </a:solidFill>
                <a:latin typeface="Times New Roman"/>
                <a:cs typeface="Times New Roman"/>
              </a:rPr>
              <a:t>данные*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43675" y="2597864"/>
            <a:ext cx="673735" cy="196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b="1" spc="10" dirty="0">
                <a:solidFill>
                  <a:srgbClr val="4175B5"/>
                </a:solidFill>
                <a:latin typeface="Times New Roman"/>
                <a:cs typeface="Times New Roman"/>
              </a:rPr>
              <a:t>Соа</a:t>
            </a:r>
            <a:r>
              <a:rPr sz="1100" b="1" spc="-20" dirty="0">
                <a:solidFill>
                  <a:srgbClr val="4175B5"/>
                </a:solidFill>
                <a:latin typeface="Times New Roman"/>
                <a:cs typeface="Times New Roman"/>
              </a:rPr>
              <a:t>в</a:t>
            </a:r>
            <a:r>
              <a:rPr sz="1100" b="1" spc="-5" dirty="0">
                <a:solidFill>
                  <a:srgbClr val="4175B5"/>
                </a:solidFill>
                <a:latin typeface="Times New Roman"/>
                <a:cs typeface="Times New Roman"/>
              </a:rPr>
              <a:t>т</a:t>
            </a:r>
            <a:r>
              <a:rPr sz="1100" b="1" spc="10" dirty="0">
                <a:solidFill>
                  <a:srgbClr val="4175B5"/>
                </a:solidFill>
                <a:latin typeface="Times New Roman"/>
                <a:cs typeface="Times New Roman"/>
              </a:rPr>
              <a:t>оры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57096" y="3065638"/>
            <a:ext cx="132715" cy="7099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spc="5" dirty="0">
                <a:solidFill>
                  <a:srgbClr val="4175B5"/>
                </a:solidFill>
                <a:latin typeface="Times New Roman"/>
                <a:cs typeface="Times New Roman"/>
              </a:rPr>
              <a:t>1.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5" dirty="0">
                <a:solidFill>
                  <a:srgbClr val="4175B5"/>
                </a:solidFill>
                <a:latin typeface="Times New Roman"/>
                <a:cs typeface="Times New Roman"/>
              </a:rPr>
              <a:t>2.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9315" y="5363829"/>
            <a:ext cx="3362960" cy="4241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21" name="Таблица 21"/>
          <p:cNvGraphicFramePr>
            <a:graphicFrameLocks noGrp="1"/>
          </p:cNvGraphicFramePr>
          <p:nvPr/>
        </p:nvGraphicFramePr>
        <p:xfrm>
          <a:off x="621057" y="2090743"/>
          <a:ext cx="9720314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263"/>
                <a:gridCol w="3401495"/>
                <a:gridCol w="3680849"/>
                <a:gridCol w="2131707"/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№  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п/п</a:t>
                      </a:r>
                      <a:endParaRPr lang="ru-RU" sz="1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  <a:endParaRPr lang="ru-RU" sz="1400" b="1" spc="5" dirty="0">
                        <a:solidFill>
                          <a:srgbClr val="4175B5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350520"/>
            <a:ext cx="1076325" cy="9309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4657176" y="452254"/>
            <a:ext cx="160655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Статьи</a:t>
            </a:r>
            <a:r>
              <a:rPr spc="-70" dirty="0"/>
              <a:t> </a:t>
            </a:r>
            <a:r>
              <a:rPr spc="10" dirty="0"/>
              <a:t>РИНЦ</a:t>
            </a:r>
            <a:endParaRPr spc="10" dirty="0"/>
          </a:p>
        </p:txBody>
      </p:sp>
      <p:sp>
        <p:nvSpPr>
          <p:cNvPr id="10" name="object 10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 dirty="0">
                <a:latin typeface="Times New Roman"/>
                <a:cs typeface="Times New Roman"/>
              </a:rPr>
              <a:t>Необходимо </a:t>
            </a:r>
            <a:r>
              <a:rPr sz="1600" b="1" spc="-10" dirty="0">
                <a:latin typeface="Times New Roman"/>
                <a:cs typeface="Times New Roman"/>
              </a:rPr>
              <a:t>написать </a:t>
            </a:r>
            <a:r>
              <a:rPr sz="1600" b="1" dirty="0">
                <a:latin typeface="Times New Roman"/>
                <a:cs typeface="Times New Roman"/>
              </a:rPr>
              <a:t>тему </a:t>
            </a:r>
            <a:r>
              <a:rPr sz="1600" b="1" spc="-10" dirty="0">
                <a:latin typeface="Times New Roman"/>
                <a:cs typeface="Times New Roman"/>
              </a:rPr>
              <a:t>статьи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сделать </a:t>
            </a:r>
            <a:r>
              <a:rPr sz="1600" b="1" dirty="0">
                <a:latin typeface="Times New Roman"/>
                <a:cs typeface="Times New Roman"/>
              </a:rPr>
              <a:t>из нее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гипе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ссылк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63060" y="2091947"/>
            <a:ext cx="36195" cy="13335"/>
          </a:xfrm>
          <a:custGeom>
            <a:avLst/>
            <a:gdLst/>
            <a:ahLst/>
            <a:cxnLst/>
            <a:rect l="l" t="t" r="r" b="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41846" y="3973211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4693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20409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41846" y="4756223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4693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020409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280" y="231140"/>
            <a:ext cx="1087120" cy="9404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>
            <p:ph type="title"/>
          </p:nvPr>
        </p:nvSpPr>
        <p:spPr>
          <a:xfrm>
            <a:off x="2696706" y="452215"/>
            <a:ext cx="6269355" cy="60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lang="ru-RU" spc="-20" dirty="0"/>
              <a:t>ТЕМА</a:t>
            </a:r>
            <a:r>
              <a:rPr spc="-20" dirty="0"/>
              <a:t>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  <a:endParaRPr spc="-30" dirty="0"/>
          </a:p>
        </p:txBody>
      </p:sp>
      <p:sp>
        <p:nvSpPr>
          <p:cNvPr id="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896007" y="4403453"/>
            <a:ext cx="491420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6007" y="4001674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6008" y="4811732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34948" y="3267474"/>
            <a:ext cx="2491740" cy="1586865"/>
          </a:xfrm>
          <a:custGeom>
            <a:avLst/>
            <a:gdLst/>
            <a:ahLst/>
            <a:cxnLst/>
            <a:rect l="l" t="t" r="r" b="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680" y="300990"/>
            <a:ext cx="1036955" cy="8966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Произвольный</PresentationFormat>
  <Paragraphs>246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SimSun</vt:lpstr>
      <vt:lpstr>Wingdings</vt:lpstr>
      <vt:lpstr>Times New Roman</vt:lpstr>
      <vt:lpstr>Calibri</vt:lpstr>
      <vt:lpstr>Office Theme</vt:lpstr>
      <vt:lpstr>Биолого-химический факультет Кафедра - Химия</vt:lpstr>
      <vt:lpstr>Приказы</vt:lpstr>
      <vt:lpstr>РЕЗУЛЬТАТЫ ПРОМЕЖУТОЧНОЙ АТТЕСТАЦИИ  МАГИСТРАНТОВ</vt:lpstr>
      <vt:lpstr>РЕЗУЛЬТАТЫ ПРОМЕЖУТОЧНОЙ АТТЕСТАЦИИ  МАГИСТРАНТОВ</vt:lpstr>
      <vt:lpstr>РЕЗУЛЬТАТЫ ПРОМЕЖУТОЧНОЙ АТТЕСТАЦИИ   МАГИСТРАНТОВ</vt:lpstr>
      <vt:lpstr>РЕЗУЛЬТАТЫ ПРОМЕЖУТОЧНОЙ АТТЕСТАЦИИ   МАГИСТРАНТОВ</vt:lpstr>
      <vt:lpstr>УЧАСТИЕ МАГИСТРАНТА В ОБЩЕСТВЕННО-ЗНАЧИМЫХ   МЕРОПРИЯТИЯХ МЕЖДУНАРОДНОГО  УРОВНЯ</vt:lpstr>
      <vt:lpstr>Участие магистра в общественно-значимых  мероприятиях всероссийского уровня</vt:lpstr>
      <vt:lpstr>Участие магистра в общественно-значимых  мероприятиях всероссийского уровня</vt:lpstr>
      <vt:lpstr>УЧАСТИЕ В НАУЧНО-ПРАКТИЧЕСКИХ  КОНФЕРЕНЦИЯХ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университет» Биолого-химический факультет Кафедра клеточной биологии, морфологии и микробиологии</dc:title>
  <dc:creator>Zura</dc:creator>
  <cp:lastModifiedBy>iPhone</cp:lastModifiedBy>
  <cp:revision>29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52A2A057BED0D181DBCFC46AF46CB69D_33</vt:lpwstr>
  </property>
  <property fmtid="{D5CDD505-2E9C-101B-9397-08002B2CF9AE}" pid="3" name="KSOProductBuildVer">
    <vt:lpwstr>2052-26.6.1</vt:lpwstr>
  </property>
</Properties>
</file>