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0693400" cy="7562850"/>
  <p:notesSz cx="7562850" cy="10693400"/>
  <p:defaultTextStyle>
    <a:defPPr>
      <a:defRPr lang="ru-K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/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/>
        <a:schemeClr val="dk1"/>
      </a:tcTxStyle>
      <a:tcStyle>
        <a:tcBdr>
          <a:left>
            <a:ln w="12700">
              <a:solidFill>
                <a:schemeClr val="lt1"/>
              </a:solidFill>
              <a:prstDash val="solid"/>
            </a:ln>
          </a:left>
          <a:right>
            <a:ln w="12700">
              <a:solidFill>
                <a:schemeClr val="lt1"/>
              </a:solidFill>
              <a:prstDash val="solid"/>
            </a:ln>
          </a:right>
          <a:top>
            <a:ln w="12700">
              <a:solidFill>
                <a:schemeClr val="lt1"/>
              </a:solidFill>
              <a:prstDash val="solid"/>
            </a:ln>
          </a:top>
          <a:bottom>
            <a:ln w="12700">
              <a:solidFill>
                <a:schemeClr val="lt1"/>
              </a:solidFill>
              <a:prstDash val="solid"/>
            </a:ln>
          </a:bottom>
          <a:insideH>
            <a:ln w="12700">
              <a:solidFill>
                <a:schemeClr val="lt1"/>
              </a:solidFill>
              <a:prstDash val="solid"/>
            </a:ln>
          </a:insideH>
          <a:insideV>
            <a:ln w="12700">
              <a:solidFill>
                <a:schemeClr val="lt1"/>
              </a:solidFill>
              <a:prstDash val="solid"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/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/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/>
        <a:schemeClr val="lt1"/>
      </a:tcTxStyle>
      <a:tcStyle>
        <a:tcBdr>
          <a:top>
            <a:ln w="38100">
              <a:solidFill>
                <a:schemeClr val="lt1"/>
              </a:solidFill>
              <a:prstDash val="solid"/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/>
        <a:schemeClr val="lt1"/>
      </a:tcTxStyle>
      <a:tcStyle>
        <a:tcBdr>
          <a:bottom>
            <a:ln w="38100">
              <a:solidFill>
                <a:schemeClr val="lt1"/>
              </a:solidFill>
              <a:prstDash val="solid"/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Светлый стиль 1 — акцент 6">
    <a:wholeTbl>
      <a:tcTxStyle>
        <a:fontRef idx="minor"/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>
              <a:solidFill>
                <a:schemeClr val="accent6"/>
              </a:solidFill>
              <a:prstDash val="solid"/>
            </a:ln>
          </a:top>
          <a:bottom>
            <a:ln w="12700">
              <a:solidFill>
                <a:schemeClr val="accent6"/>
              </a:solidFill>
              <a:prstDash val="solid"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>
              <a:solidFill>
                <a:schemeClr val="accent6"/>
              </a:solidFill>
              <a:prstDash val="solid"/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>
              <a:solidFill>
                <a:schemeClr val="accent6"/>
              </a:solidFill>
              <a:prstDash val="solid"/>
            </a:ln>
          </a:bottom>
        </a:tcBdr>
        <a:fill>
          <a:noFill/>
        </a:fill>
      </a:tcStyle>
    </a:firstRow>
  </a:tblStyle>
  <a:tblStyle styleId="{69CF1AB2-1976-4502-BF36-3FF5EA218861}" styleName="Средний стиль 4 — акцент 1">
    <a:wholeTbl>
      <a:tcTxStyle>
        <a:fontRef idx="minor"/>
        <a:schemeClr val="dk1"/>
      </a:tcTxStyle>
      <a:tcStyle>
        <a:tcBdr>
          <a:left>
            <a:ln w="12700">
              <a:solidFill>
                <a:schemeClr val="accent1"/>
              </a:solidFill>
              <a:prstDash val="solid"/>
            </a:ln>
          </a:left>
          <a:right>
            <a:ln w="12700">
              <a:solidFill>
                <a:schemeClr val="accent1"/>
              </a:solidFill>
              <a:prstDash val="solid"/>
            </a:ln>
          </a:right>
          <a:top>
            <a:ln w="12700">
              <a:solidFill>
                <a:schemeClr val="accent1"/>
              </a:solidFill>
              <a:prstDash val="solid"/>
            </a:ln>
          </a:top>
          <a:bottom>
            <a:ln w="12700">
              <a:solidFill>
                <a:schemeClr val="accent1"/>
              </a:solidFill>
              <a:prstDash val="solid"/>
            </a:ln>
          </a:bottom>
          <a:insideH>
            <a:ln w="12700">
              <a:solidFill>
                <a:schemeClr val="accent1"/>
              </a:solidFill>
              <a:prstDash val="solid"/>
            </a:ln>
          </a:insideH>
          <a:insideV>
            <a:ln w="12700">
              <a:solidFill>
                <a:schemeClr val="accent1"/>
              </a:solidFill>
              <a:prstDash val="solid"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>
              <a:solidFill>
                <a:schemeClr val="accent1"/>
              </a:solidFill>
              <a:prstDash val="solid"/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E8034E78-7F5D-4C2E-B375-FC64B27BC917}" styleName="Темный стиль 1">
    <a:wholeTbl>
      <a:tcTxStyle>
        <a:fontRef idx="minor"/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>
              <a:solidFill>
                <a:schemeClr val="lt1"/>
              </a:solidFill>
              <a:prstDash val="solid"/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>
              <a:solidFill>
                <a:schemeClr val="lt1"/>
              </a:solidFill>
              <a:prstDash val="solid"/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>
              <a:solidFill>
                <a:schemeClr val="lt1"/>
              </a:solidFill>
              <a:prstDash val="solid"/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>
              <a:solidFill>
                <a:schemeClr val="lt1"/>
              </a:solidFill>
              <a:prstDash val="solid"/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1022" y="77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180000" cy="180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Хеда Исаева" userId="b16eefb683a635c2" providerId="LiveId" clId="{94698A8A-E2A9-4160-986A-ED4AC124A5FE}"/>
    <pc:docChg chg="modSld">
      <pc:chgData name="Хеда Исаева" userId="b16eefb683a635c2" providerId="LiveId" clId="{94698A8A-E2A9-4160-986A-ED4AC124A5FE}" dt="2026-10-07T12:27:18.891" v="1" actId="1076"/>
      <pc:docMkLst>
        <pc:docMk/>
      </pc:docMkLst>
      <pc:sldChg chg="modSp mod">
        <pc:chgData name="Хеда Исаева" userId="b16eefb683a635c2" providerId="LiveId" clId="{94698A8A-E2A9-4160-986A-ED4AC124A5FE}" dt="2026-10-07T12:27:18.891" v="1" actId="1076"/>
        <pc:sldMkLst>
          <pc:docMk/>
          <pc:sldMk cId="0" sldId="256"/>
        </pc:sldMkLst>
        <pc:spChg chg="mod">
          <ac:chgData name="Хеда Исаева" userId="b16eefb683a635c2" providerId="LiveId" clId="{94698A8A-E2A9-4160-986A-ED4AC124A5FE}" dt="2026-10-07T12:27:18.891" v="1" actId="1076"/>
          <ac:spMkLst>
            <pc:docMk/>
            <pc:sldMk cId="0" sldId="256"/>
            <ac:spMk id="4" creationId="{909A6566-3498-4A60-43B4-962C4EEEDD6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Group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802005" y="2344483"/>
            <a:ext cx="9089390" cy="15881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ubTitle" idx="2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18" name="Shape 18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B0A477-5C57-4645-8D66-B1ADD088B933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Group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3" name="Shape 33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6541D5-D6D1-4F1C-BF53-76FE3B28352D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Only">
    <p:spTree>
      <p:nvGrpSpPr>
        <p:cNvPr id="1" name="Group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1" i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21" name="Shape 21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23" name="Shape 23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3E8171-CA00-4AFE-B9A2-990F52F11377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wo Content">
    <p:spTree>
      <p:nvGrpSpPr>
        <p:cNvPr id="1" name="Group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1" i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body" idx="3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body" idx="4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28" name="Shape 28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30" name="Shape 30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BEC90A-4481-42AA-9C87-E96EA616A671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Title and Content">
    <p:bg>
      <p:bgPr>
        <a:solidFill>
          <a:schemeClr val="bg1"/>
        </a:solidFill>
        <a:effectLst/>
      </p:bgPr>
    </p:bg>
    <p:spTree>
      <p:nvGrpSpPr>
        <p:cNvPr id="1" name="Group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1" i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0" i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40" name="Shape 40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E361D5-13BF-4B48-BAD4-57DFCE02C379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Group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589311" y="231022"/>
            <a:ext cx="9762229" cy="5491253"/>
          </a:xfrm>
          <a:prstGeom prst="rect">
            <a:avLst/>
          </a:prstGeom>
          <a:blipFill>
            <a:blip r:embed="rId7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Shape 3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8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hape 4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9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Shape 5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10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Shape 6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11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" name="Shape 7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1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Shape 8"/>
          <p:cNvSpPr txBox="1">
            <a:spLocks noGrp="1"/>
          </p:cNvSpPr>
          <p:nvPr>
            <p:ph type="title"/>
          </p:nvPr>
        </p:nvSpPr>
        <p:spPr>
          <a:xfrm>
            <a:off x="2171317" y="482715"/>
            <a:ext cx="6350764" cy="62356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endParaRPr/>
          </a:p>
        </p:txBody>
      </p:sp>
      <p:sp>
        <p:nvSpPr>
          <p:cNvPr id="9" name="Shape 9"/>
          <p:cNvSpPr txBox="1">
            <a:spLocks noGrp="1"/>
          </p:cNvSpPr>
          <p:nvPr>
            <p:ph type="body" idx="1"/>
          </p:nvPr>
        </p:nvSpPr>
        <p:spPr>
          <a:xfrm>
            <a:off x="1669157" y="3358505"/>
            <a:ext cx="7355084" cy="18459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endParaRPr/>
          </a:p>
        </p:txBody>
      </p:sp>
      <p:sp>
        <p:nvSpPr>
          <p:cNvPr id="10" name="Shape 10"/>
          <p:cNvSpPr txBox="1">
            <a:spLocks noGrp="1"/>
          </p:cNvSpPr>
          <p:nvPr>
            <p:ph type="ftr" idx="3"/>
          </p:nvPr>
        </p:nvSpPr>
        <p:spPr>
          <a:xfrm>
            <a:off x="3635756" y="7033450"/>
            <a:ext cx="3421887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marL="0" lvl="0" indent="0" algn="ctr">
              <a:defRPr sz="1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dt" idx="2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marL="0" lvl="0" indent="0" algn="l">
              <a:defRPr sz="1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9/27/2023</a:t>
            </a:r>
          </a:p>
        </p:txBody>
      </p:sp>
      <p:sp>
        <p:nvSpPr>
          <p:cNvPr id="12" name="Shape 12"/>
          <p:cNvSpPr txBox="1">
            <a:spLocks noGrp="1"/>
          </p:cNvSpPr>
          <p:nvPr>
            <p:ph type="sldNum" idx="4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marL="0" lvl="0" indent="0" algn="r">
              <a:defRPr sz="1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A769430-0A97-4DAB-870F-9747C90A96D5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defPPr/>
      <a:lvl1pPr lvl="0">
        <a:defRPr sz="1900" b="1" i="0">
          <a:solidFill>
            <a:schemeClr val="tx1"/>
          </a:solidFill>
          <a:latin typeface="Times New Roman"/>
          <a:ea typeface="Times New Roman"/>
          <a:cs typeface="Times New Roman"/>
        </a:defRPr>
      </a:lvl1pPr>
    </p:titleStyle>
    <p:bodyStyle>
      <a:defPPr/>
      <a:lvl1pPr marL="0" lvl="0" indent="0">
        <a:defRPr sz="1900" b="0" i="0">
          <a:solidFill>
            <a:schemeClr val="bg1"/>
          </a:solidFill>
          <a:latin typeface="Times New Roman"/>
          <a:ea typeface="Times New Roman"/>
          <a:cs typeface="Times New Roman"/>
        </a:defRPr>
      </a:lvl1pPr>
      <a:lvl2pPr marL="457200" lvl="1" indent="0">
        <a:defRPr>
          <a:latin typeface="+mn-lt"/>
          <a:ea typeface="+mn-ea"/>
          <a:cs typeface="+mn-cs"/>
        </a:defRPr>
      </a:lvl2pPr>
      <a:lvl3pPr marL="914400" lvl="2" indent="0">
        <a:defRPr>
          <a:latin typeface="+mn-lt"/>
          <a:ea typeface="+mn-ea"/>
          <a:cs typeface="+mn-cs"/>
        </a:defRPr>
      </a:lvl3pPr>
      <a:lvl4pPr marL="1371600" lvl="3" indent="0">
        <a:defRPr>
          <a:latin typeface="+mn-lt"/>
          <a:ea typeface="+mn-ea"/>
          <a:cs typeface="+mn-cs"/>
        </a:defRPr>
      </a:lvl4pPr>
      <a:lvl5pPr marL="1828800" lvl="4" indent="0">
        <a:defRPr>
          <a:latin typeface="+mn-lt"/>
          <a:ea typeface="+mn-ea"/>
          <a:cs typeface="+mn-cs"/>
        </a:defRPr>
      </a:lvl5pPr>
      <a:lvl6pPr marL="2286000" lvl="5" indent="0">
        <a:defRPr>
          <a:latin typeface="+mn-lt"/>
          <a:ea typeface="+mn-ea"/>
          <a:cs typeface="+mn-cs"/>
        </a:defRPr>
      </a:lvl6pPr>
      <a:lvl7pPr marL="2743200" lvl="6" indent="0">
        <a:defRPr>
          <a:latin typeface="+mn-lt"/>
          <a:ea typeface="+mn-ea"/>
          <a:cs typeface="+mn-cs"/>
        </a:defRPr>
      </a:lvl7pPr>
      <a:lvl8pPr marL="3200400" lvl="7" indent="0">
        <a:defRPr>
          <a:latin typeface="+mn-lt"/>
          <a:ea typeface="+mn-ea"/>
          <a:cs typeface="+mn-cs"/>
        </a:defRPr>
      </a:lvl8pPr>
      <a:lvl9pPr marL="3657600" lvl="8" indent="0">
        <a:defRPr>
          <a:latin typeface="+mn-lt"/>
          <a:ea typeface="+mn-ea"/>
          <a:cs typeface="+mn-cs"/>
        </a:defRPr>
      </a:lvl9pPr>
    </p:bodyStyle>
    <p:otherStyle>
      <a:defPPr/>
      <a:lvl1pPr marL="0" lvl="0" indent="0">
        <a:defRPr>
          <a:latin typeface="+mn-lt"/>
          <a:ea typeface="+mn-ea"/>
          <a:cs typeface="+mn-cs"/>
        </a:defRPr>
      </a:lvl1pPr>
      <a:lvl2pPr marL="457200" lvl="1" indent="0">
        <a:defRPr>
          <a:latin typeface="+mn-lt"/>
          <a:ea typeface="+mn-ea"/>
          <a:cs typeface="+mn-cs"/>
        </a:defRPr>
      </a:lvl2pPr>
      <a:lvl3pPr marL="914400" lvl="2" indent="0">
        <a:defRPr>
          <a:latin typeface="+mn-lt"/>
          <a:ea typeface="+mn-ea"/>
          <a:cs typeface="+mn-cs"/>
        </a:defRPr>
      </a:lvl3pPr>
      <a:lvl4pPr marL="1371600" lvl="3" indent="0">
        <a:defRPr>
          <a:latin typeface="+mn-lt"/>
          <a:ea typeface="+mn-ea"/>
          <a:cs typeface="+mn-cs"/>
        </a:defRPr>
      </a:lvl4pPr>
      <a:lvl5pPr marL="1828800" lvl="4" indent="0">
        <a:defRPr>
          <a:latin typeface="+mn-lt"/>
          <a:ea typeface="+mn-ea"/>
          <a:cs typeface="+mn-cs"/>
        </a:defRPr>
      </a:lvl5pPr>
      <a:lvl6pPr marL="2286000" lvl="5" indent="0">
        <a:defRPr>
          <a:latin typeface="+mn-lt"/>
          <a:ea typeface="+mn-ea"/>
          <a:cs typeface="+mn-cs"/>
        </a:defRPr>
      </a:lvl6pPr>
      <a:lvl7pPr marL="2743200" lvl="6" indent="0">
        <a:defRPr>
          <a:latin typeface="+mn-lt"/>
          <a:ea typeface="+mn-ea"/>
          <a:cs typeface="+mn-cs"/>
        </a:defRPr>
      </a:lvl7pPr>
      <a:lvl8pPr marL="3200400" lvl="7" indent="0">
        <a:defRPr>
          <a:latin typeface="+mn-lt"/>
          <a:ea typeface="+mn-ea"/>
          <a:cs typeface="+mn-cs"/>
        </a:defRPr>
      </a:lvl8pPr>
      <a:lvl9pPr marL="3657600" lvl="8" indent="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3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/>
          <p:nvPr/>
        </p:nvSpPr>
        <p:spPr>
          <a:xfrm>
            <a:off x="567009" y="1410625"/>
            <a:ext cx="9784531" cy="529804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</a:gradFill>
          <a:ln w="19050">
            <a:solidFill>
              <a:schemeClr val="bg1">
                <a:lumMod val="95000"/>
              </a:schemeClr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3" name="Shape 43"/>
          <p:cNvSpPr/>
          <p:nvPr/>
        </p:nvSpPr>
        <p:spPr>
          <a:xfrm>
            <a:off x="589311" y="312375"/>
            <a:ext cx="9762229" cy="1037235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4" name="Shape 44"/>
          <p:cNvSpPr/>
          <p:nvPr/>
        </p:nvSpPr>
        <p:spPr>
          <a:xfrm>
            <a:off x="5063667" y="312375"/>
            <a:ext cx="5287873" cy="711827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5" name="Shape 45"/>
          <p:cNvSpPr/>
          <p:nvPr/>
        </p:nvSpPr>
        <p:spPr>
          <a:xfrm>
            <a:off x="589311" y="505584"/>
            <a:ext cx="193210" cy="467773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6" name="Shape 46"/>
          <p:cNvSpPr/>
          <p:nvPr/>
        </p:nvSpPr>
        <p:spPr>
          <a:xfrm>
            <a:off x="589311" y="312375"/>
            <a:ext cx="9752060" cy="884701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7" name="Shape 47"/>
          <p:cNvSpPr/>
          <p:nvPr/>
        </p:nvSpPr>
        <p:spPr>
          <a:xfrm>
            <a:off x="589311" y="312375"/>
            <a:ext cx="9762229" cy="833856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8" name="Shape 48"/>
          <p:cNvSpPr txBox="1">
            <a:spLocks noGrp="1"/>
          </p:cNvSpPr>
          <p:nvPr>
            <p:ph type="title"/>
          </p:nvPr>
        </p:nvSpPr>
        <p:spPr>
          <a:xfrm>
            <a:off x="567009" y="229255"/>
            <a:ext cx="9784531" cy="145161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</a:gradFill>
          <a:ln w="9525">
            <a:noFill/>
          </a:ln>
        </p:spPr>
        <p:txBody>
          <a:bodyPr vert="horz" wrap="square" lIns="0" tIns="130810" rIns="0" bIns="0">
            <a:spAutoFit/>
          </a:bodyPr>
          <a:lstStyle>
            <a:defPPr/>
            <a:lvl1pPr lvl="0"/>
          </a:lstStyle>
          <a:p>
            <a:pPr marL="12700" indent="0" algn="ctr">
              <a:lnSpc>
                <a:spcPct val="100000"/>
              </a:lnSpc>
              <a:spcBef>
                <a:spcPts val="1030"/>
              </a:spcBef>
            </a:pPr>
            <a:r>
              <a:rPr sz="2550">
                <a:solidFill>
                  <a:srgbClr val="27079B"/>
                </a:solidFill>
              </a:rPr>
              <a:t>ФГБОУ ВО «Чеченский государственный университет </a:t>
            </a:r>
            <a:br>
              <a:rPr sz="2550">
                <a:solidFill>
                  <a:srgbClr val="27079B"/>
                </a:solidFill>
              </a:rPr>
            </a:br>
            <a:r>
              <a:rPr sz="2550">
                <a:solidFill>
                  <a:srgbClr val="27079B"/>
                </a:solidFill>
              </a:rPr>
              <a:t>им. А. А. Кадырова»</a:t>
            </a:r>
            <a:br>
              <a:rPr sz="2550">
                <a:solidFill>
                  <a:srgbClr val="27079B"/>
                </a:solidFill>
              </a:rPr>
            </a:br>
            <a:r>
              <a:rPr spc="-15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Биолого-химический факультет</a:t>
            </a:r>
            <a:br>
              <a:rPr b="0" u="sng" spc="-15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</a:br>
            <a:r>
              <a:rPr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Кафедра - Химия</a:t>
            </a:r>
            <a:endParaRPr sz="2550">
              <a:solidFill>
                <a:srgbClr val="27079B"/>
              </a:solidFill>
            </a:endParaRPr>
          </a:p>
        </p:txBody>
      </p:sp>
      <p:sp>
        <p:nvSpPr>
          <p:cNvPr id="49" name="Shape 49"/>
          <p:cNvSpPr/>
          <p:nvPr/>
        </p:nvSpPr>
        <p:spPr>
          <a:xfrm>
            <a:off x="5427169" y="1410625"/>
            <a:ext cx="20954" cy="158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954"/>
              <a:gd name="ODFBottom" fmla="val 15875"/>
              <a:gd name="ODFWidth" fmla="val 20954"/>
              <a:gd name="ODFHeight" fmla="val 15875"/>
            </a:gdLst>
            <a:ahLst/>
            <a:cxnLst/>
            <a:rect l="OXMLTextRectL" t="OXMLTextRectT" r="OXMLTextRectR" b="OXMLTextRectB"/>
            <a:pathLst>
              <a:path w="20954" h="15875">
                <a:moveTo>
                  <a:pt x="20874" y="0"/>
                </a:moveTo>
                <a:lnTo>
                  <a:pt x="0" y="0"/>
                </a:lnTo>
                <a:lnTo>
                  <a:pt x="0" y="15253"/>
                </a:lnTo>
                <a:lnTo>
                  <a:pt x="20874" y="15253"/>
                </a:lnTo>
                <a:lnTo>
                  <a:pt x="2087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0" name="Shape 50"/>
          <p:cNvSpPr txBox="1"/>
          <p:nvPr/>
        </p:nvSpPr>
        <p:spPr>
          <a:xfrm>
            <a:off x="3627308" y="2323303"/>
            <a:ext cx="6138992" cy="505267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 indent="0" algn="ctr">
              <a:lnSpc>
                <a:spcPct val="100000"/>
              </a:lnSpc>
              <a:spcBef>
                <a:spcPts val="100"/>
              </a:spcBef>
            </a:pPr>
            <a:r>
              <a:rPr sz="3200" b="1" spc="-10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Портфолио</a:t>
            </a:r>
            <a:r>
              <a:rPr sz="3200" b="1" spc="-70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3200" b="1" spc="-5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бакалавра</a:t>
            </a:r>
            <a:endParaRPr sz="3200" b="1">
              <a:solidFill>
                <a:srgbClr val="27079B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1" name="Shape 51"/>
          <p:cNvSpPr txBox="1">
            <a:spLocks noGrp="1"/>
          </p:cNvSpPr>
          <p:nvPr>
            <p:ph type="body" idx="1"/>
          </p:nvPr>
        </p:nvSpPr>
        <p:spPr>
          <a:xfrm>
            <a:off x="4356100" y="3358505"/>
            <a:ext cx="4668140" cy="1522148"/>
          </a:xfrm>
          <a:prstGeom prst="rect">
            <a:avLst/>
          </a:prstGeom>
        </p:spPr>
        <p:txBody>
          <a:bodyPr vert="horz" wrap="square" lIns="0" tIns="139065" rIns="0" bIns="0">
            <a:spAutoFit/>
          </a:bodyPr>
          <a:lstStyle>
            <a:defPPr/>
            <a:lvl1pPr lvl="0"/>
          </a:lstStyle>
          <a:p>
            <a:pPr marL="180000" indent="0" algn="l">
              <a:lnSpc>
                <a:spcPct val="100000"/>
              </a:lnSpc>
              <a:spcBef>
                <a:spcPts val="1095"/>
              </a:spcBef>
            </a:pPr>
            <a:r>
              <a:rPr spc="10" dirty="0">
                <a:solidFill>
                  <a:srgbClr val="27079B"/>
                </a:solidFill>
              </a:rPr>
              <a:t>ФИО: </a:t>
            </a:r>
            <a:r>
              <a:rPr lang="ru-RU" spc="10" dirty="0" err="1">
                <a:solidFill>
                  <a:srgbClr val="27079B"/>
                </a:solidFill>
              </a:rPr>
              <a:t>Росумов</a:t>
            </a:r>
            <a:r>
              <a:rPr lang="ru-RU" spc="10" dirty="0">
                <a:solidFill>
                  <a:srgbClr val="27079B"/>
                </a:solidFill>
              </a:rPr>
              <a:t> Шаман </a:t>
            </a:r>
            <a:r>
              <a:rPr lang="ru-RU" spc="10" dirty="0" err="1">
                <a:solidFill>
                  <a:srgbClr val="27079B"/>
                </a:solidFill>
              </a:rPr>
              <a:t>Элиевич</a:t>
            </a:r>
            <a:endParaRPr lang="ru-RU" spc="10" dirty="0">
              <a:solidFill>
                <a:srgbClr val="27079B"/>
              </a:solidFill>
            </a:endParaRPr>
          </a:p>
          <a:p>
            <a:pPr marL="180000" indent="0" algn="l">
              <a:lnSpc>
                <a:spcPct val="100000"/>
              </a:lnSpc>
              <a:spcBef>
                <a:spcPts val="1095"/>
              </a:spcBef>
            </a:pPr>
            <a:r>
              <a:rPr dirty="0" err="1">
                <a:solidFill>
                  <a:srgbClr val="27079B"/>
                </a:solidFill>
              </a:rPr>
              <a:t>Форма</a:t>
            </a:r>
            <a:r>
              <a:rPr dirty="0">
                <a:solidFill>
                  <a:srgbClr val="27079B"/>
                </a:solidFill>
              </a:rPr>
              <a:t> </a:t>
            </a:r>
            <a:r>
              <a:rPr dirty="0" err="1">
                <a:solidFill>
                  <a:srgbClr val="27079B"/>
                </a:solidFill>
              </a:rPr>
              <a:t>обучения</a:t>
            </a:r>
            <a:r>
              <a:rPr dirty="0">
                <a:solidFill>
                  <a:srgbClr val="27079B"/>
                </a:solidFill>
              </a:rPr>
              <a:t>:</a:t>
            </a:r>
            <a:r>
              <a:rPr spc="5" dirty="0">
                <a:solidFill>
                  <a:srgbClr val="27079B"/>
                </a:solidFill>
              </a:rPr>
              <a:t> </a:t>
            </a:r>
            <a:r>
              <a:rPr b="1" i="1" spc="10" dirty="0" err="1">
                <a:solidFill>
                  <a:srgbClr val="27079B"/>
                </a:solidFill>
              </a:rPr>
              <a:t>очная</a:t>
            </a:r>
            <a:endParaRPr b="1" i="1" spc="10" dirty="0">
              <a:solidFill>
                <a:srgbClr val="27079B"/>
              </a:solidFill>
            </a:endParaRPr>
          </a:p>
          <a:p>
            <a:pPr marL="180000" marR="5080" indent="0" algn="l">
              <a:lnSpc>
                <a:spcPct val="112400"/>
              </a:lnSpc>
              <a:spcBef>
                <a:spcPts val="80"/>
              </a:spcBef>
            </a:pPr>
            <a:r>
              <a:rPr dirty="0" err="1">
                <a:solidFill>
                  <a:srgbClr val="27079B"/>
                </a:solidFill>
              </a:rPr>
              <a:t>Направление</a:t>
            </a:r>
            <a:r>
              <a:rPr dirty="0">
                <a:solidFill>
                  <a:srgbClr val="27079B"/>
                </a:solidFill>
              </a:rPr>
              <a:t> </a:t>
            </a:r>
            <a:r>
              <a:rPr spc="-10" dirty="0" err="1">
                <a:solidFill>
                  <a:srgbClr val="27079B"/>
                </a:solidFill>
              </a:rPr>
              <a:t>подготовки</a:t>
            </a:r>
            <a:r>
              <a:rPr spc="-10" dirty="0">
                <a:solidFill>
                  <a:srgbClr val="27079B"/>
                </a:solidFill>
              </a:rPr>
              <a:t>: 04.03.01 </a:t>
            </a:r>
            <a:r>
              <a:rPr b="1" i="1" spc="5" dirty="0" err="1">
                <a:solidFill>
                  <a:srgbClr val="27079B"/>
                </a:solidFill>
              </a:rPr>
              <a:t>Химия</a:t>
            </a:r>
            <a:endParaRPr b="1" i="1" spc="5" dirty="0">
              <a:solidFill>
                <a:srgbClr val="27079B"/>
              </a:solidFill>
            </a:endParaRPr>
          </a:p>
          <a:p>
            <a:pPr marL="180000" marR="5080" indent="0" algn="l">
              <a:lnSpc>
                <a:spcPct val="112400"/>
              </a:lnSpc>
              <a:spcBef>
                <a:spcPts val="80"/>
              </a:spcBef>
            </a:pPr>
            <a:r>
              <a:rPr u="sng" spc="10" dirty="0" err="1">
                <a:solidFill>
                  <a:srgbClr val="27079B"/>
                </a:solidFill>
              </a:rPr>
              <a:t>Профиль</a:t>
            </a:r>
            <a:r>
              <a:rPr u="sng" spc="10" dirty="0">
                <a:solidFill>
                  <a:srgbClr val="27079B"/>
                </a:solidFill>
              </a:rPr>
              <a:t> </a:t>
            </a:r>
            <a:r>
              <a:rPr b="1" i="1" spc="-5" dirty="0">
                <a:solidFill>
                  <a:srgbClr val="27079B"/>
                </a:solidFill>
              </a:rPr>
              <a:t>«</a:t>
            </a:r>
            <a:r>
              <a:rPr b="1" i="1" spc="-5" dirty="0" err="1">
                <a:solidFill>
                  <a:srgbClr val="27079B"/>
                </a:solidFill>
              </a:rPr>
              <a:t>Химия</a:t>
            </a:r>
            <a:r>
              <a:rPr b="1" i="1" spc="-20" dirty="0">
                <a:solidFill>
                  <a:srgbClr val="27079B"/>
                </a:solidFill>
              </a:rPr>
              <a:t>»</a:t>
            </a:r>
          </a:p>
        </p:txBody>
      </p:sp>
      <p:sp>
        <p:nvSpPr>
          <p:cNvPr id="52" name="Shape 52"/>
          <p:cNvSpPr/>
          <p:nvPr/>
        </p:nvSpPr>
        <p:spPr>
          <a:xfrm>
            <a:off x="4601309" y="5152813"/>
            <a:ext cx="45720" cy="158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45720"/>
              <a:gd name="ODFBottom" fmla="val 15875"/>
              <a:gd name="ODFWidth" fmla="val 45720"/>
              <a:gd name="ODFHeight" fmla="val 15875"/>
            </a:gdLst>
            <a:ahLst/>
            <a:cxnLst/>
            <a:rect l="OXMLTextRectL" t="OXMLTextRectT" r="OXMLTextRectR" b="OXMLTextRectB"/>
            <a:pathLst>
              <a:path w="45720" h="15875">
                <a:moveTo>
                  <a:pt x="45311" y="0"/>
                </a:moveTo>
                <a:lnTo>
                  <a:pt x="0" y="0"/>
                </a:lnTo>
                <a:lnTo>
                  <a:pt x="0" y="15252"/>
                </a:lnTo>
                <a:lnTo>
                  <a:pt x="45311" y="15252"/>
                </a:lnTo>
                <a:lnTo>
                  <a:pt x="4531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9E416B5-FFA8-C82D-AD9D-953259298AE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700" y="89042"/>
            <a:ext cx="1215430" cy="1057189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09A6566-3498-4A60-43B4-962C4EEEDD60}"/>
              </a:ext>
            </a:extLst>
          </p:cNvPr>
          <p:cNvSpPr/>
          <p:nvPr/>
        </p:nvSpPr>
        <p:spPr>
          <a:xfrm>
            <a:off x="1282859" y="2323303"/>
            <a:ext cx="2520000" cy="3240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Место для фото</a:t>
            </a:r>
            <a:endParaRPr lang="ru-KZ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7" name="Shape 57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8" name="Shape 58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9" name="Shape 59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0" name="Shape 6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1" name="Shape 61"/>
          <p:cNvSpPr/>
          <p:nvPr/>
        </p:nvSpPr>
        <p:spPr>
          <a:xfrm>
            <a:off x="556282" y="231022"/>
            <a:ext cx="9762229" cy="833856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2" name="Shape 62"/>
          <p:cNvSpPr txBox="1">
            <a:spLocks noGrp="1"/>
          </p:cNvSpPr>
          <p:nvPr>
            <p:ph type="title"/>
          </p:nvPr>
        </p:nvSpPr>
        <p:spPr>
          <a:xfrm>
            <a:off x="4127500" y="389077"/>
            <a:ext cx="2023109" cy="546100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12700" indent="0">
              <a:lnSpc>
                <a:spcPct val="100000"/>
              </a:lnSpc>
              <a:spcBef>
                <a:spcPts val="100"/>
              </a:spcBef>
            </a:pPr>
            <a:r>
              <a:rPr sz="3600">
                <a:solidFill>
                  <a:srgbClr val="27079B"/>
                </a:solidFill>
                <a:latin typeface="Arial"/>
                <a:ea typeface="Arial"/>
                <a:cs typeface="Arial"/>
              </a:rPr>
              <a:t>Приказы</a:t>
            </a:r>
          </a:p>
        </p:txBody>
      </p:sp>
      <p:sp>
        <p:nvSpPr>
          <p:cNvPr id="63" name="Shape 63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4" name="Shape 64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3701B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rgbClr val="27079B"/>
              </a:solidFill>
              <a:highlight>
                <a:srgbClr val="27079B"/>
              </a:highlight>
              <a:latin typeface="+mn-lt"/>
              <a:ea typeface="+mn-ea"/>
              <a:cs typeface="+mn-cs"/>
            </a:endParaRPr>
          </a:p>
        </p:txBody>
      </p:sp>
      <p:sp>
        <p:nvSpPr>
          <p:cNvPr id="65" name="Shape 65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6" name="Shape 66"/>
          <p:cNvSpPr txBox="1"/>
          <p:nvPr/>
        </p:nvSpPr>
        <p:spPr>
          <a:xfrm>
            <a:off x="868959" y="1690272"/>
            <a:ext cx="9324975" cy="479618"/>
          </a:xfrm>
          <a:prstGeom prst="rect">
            <a:avLst/>
          </a:prstGeom>
          <a:solidFill>
            <a:schemeClr val="bg2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170180" rIns="0" bIns="0">
            <a:spAutoFit/>
          </a:bodyPr>
          <a:lstStyle/>
          <a:p>
            <a:pPr marL="76200" indent="0" algn="l">
              <a:lnSpc>
                <a:spcPct val="100000"/>
              </a:lnSpc>
              <a:spcBef>
                <a:spcPts val="1340"/>
              </a:spcBef>
            </a:pPr>
            <a:r>
              <a:rPr sz="1900" b="1" spc="15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О</a:t>
            </a:r>
            <a:r>
              <a:rPr sz="1900" b="1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900" b="1" dirty="0" err="1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зачислении</a:t>
            </a:r>
            <a:r>
              <a:rPr sz="1900" b="1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19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№ </a:t>
            </a:r>
            <a:r>
              <a:rPr lang="ru-RU" sz="1900" b="1" dirty="0">
                <a:latin typeface="Times New Roman"/>
                <a:ea typeface="Times New Roman"/>
                <a:cs typeface="Times New Roman"/>
              </a:rPr>
              <a:t>237</a:t>
            </a:r>
            <a:r>
              <a:rPr lang="ru-RU" sz="19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/03-22 от 07.08.2026 г. </a:t>
            </a:r>
            <a:endParaRPr sz="1900" dirty="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47D5D4E-1994-ABB5-DB07-ACE651A3E89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9104" y="239523"/>
            <a:ext cx="1007657" cy="87600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1" name="Shape 71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2" name="Shape 72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3" name="Shape 73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4" name="Shape 74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5" name="Shape 7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76" name="Table 76"/>
          <p:cNvGraphicFramePr>
            <a:graphicFrameLocks noGrp="1"/>
          </p:cNvGraphicFramePr>
          <p:nvPr>
            <p:ph type="body" idx="3"/>
            <p:extLst>
              <p:ext uri="{D42A27DB-BD31-4B8C-83A1-F6EECF244321}">
                <p14:modId xmlns:p14="http://schemas.microsoft.com/office/powerpoint/2010/main" val="3161312414"/>
              </p:ext>
            </p:extLst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77" name="Shape 77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8" name="Shape 78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9" name="Shape 79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5F3D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0" name="Shape 80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33FED05-2B8D-F36A-C8AD-C96EA27BEA6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0142" y="23782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5" name="Shape 85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6" name="Shape 86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7" name="Shape 87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8" name="Shape 88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9" name="Shape 8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90" name="Table 90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91" name="Shape 91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2" name="Shape 92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3" name="Shape 93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4" name="Shape 94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40912D7-0F32-8DB9-BCED-11FC571509D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39" y="22838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9" name="Shape 99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0" name="Shape 10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1" name="Shape 101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2" name="Shape 102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3" name="Shape 10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04" name="Table 104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5" name="Shape 105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6" name="Shape 106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7" name="Shape 107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8" name="Shape 108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83F670B-303F-F66E-96D6-FE078AD4B81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39" y="22838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3" name="Shape 113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4" name="Shape 114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5" name="Shape 115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6" name="Shape 116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7" name="Shape 11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18" name="Table 118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19" name="Shape 119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0" name="Shape 120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1" name="Shape 121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2" name="Shape 122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42FE48F-44D4-A7E2-F06F-FB4DEBD9799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631" y="22838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7" name="Shape 127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8" name="Shape 128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9" name="Shape 129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0" name="Shape 130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1" name="Shape 13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32" name="Table 132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33" name="Shape 133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4" name="Shape 134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5" name="Shape 135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6" name="Shape 136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CA63848-DF6A-DC61-37DD-35008F6A6F8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3782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hape 140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1" name="Shape 141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2" name="Shape 142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3" name="Shape 143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4" name="Shape 144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5" name="Shape 14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46" name="Table 146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47" name="Shape 147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8" name="Shape 148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9" name="Shape 149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0" name="Shape 150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8309BC3-43CE-51BB-EEF4-AE459DF8E12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20852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5" name="Shape 155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6" name="Shape 156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7" name="Shape 157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8" name="Shape 158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9" name="Shape 15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60" name="Table 160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61" name="Shape 161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2" name="Shape 162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3" name="Shape 163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4" name="Shape 164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9576416-E79F-23EF-DC55-8E0D172C794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39" y="242909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9" name="Shape 169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0" name="Shape 17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1" name="Shape 171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2" name="Shape 172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3" name="Shape 17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74" name="Table 174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75" name="Shape 175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6" name="Shape 176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7" name="Shape 177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8" name="Shape 178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6D1067C-7684-2D33-2994-0B47553C9EB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3881" y="23782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Shape 182"/>
          <p:cNvSpPr/>
          <p:nvPr/>
        </p:nvSpPr>
        <p:spPr>
          <a:xfrm>
            <a:off x="884212" y="363219"/>
            <a:ext cx="8786495" cy="113919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8786495"/>
              <a:gd name="ODFBottom" fmla="val 1139190"/>
              <a:gd name="ODFWidth" fmla="val 8786495"/>
              <a:gd name="ODFHeight" fmla="val 1139190"/>
            </a:gdLst>
            <a:ahLst/>
            <a:cxnLst/>
            <a:rect l="OXMLTextRectL" t="OXMLTextRectT" r="OXMLTextRectR" b="OXMLTextRectB"/>
            <a:pathLst>
              <a:path w="8786495" h="1139190">
                <a:moveTo>
                  <a:pt x="0" y="0"/>
                </a:moveTo>
                <a:lnTo>
                  <a:pt x="8786006" y="0"/>
                </a:lnTo>
                <a:lnTo>
                  <a:pt x="8786006" y="1138927"/>
                </a:lnTo>
                <a:lnTo>
                  <a:pt x="0" y="1138927"/>
                </a:lnTo>
                <a:lnTo>
                  <a:pt x="0" y="0"/>
                </a:lnTo>
                <a:close/>
              </a:path>
            </a:pathLst>
          </a:custGeom>
          <a:noFill/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83" name="Shape 183"/>
          <p:cNvSpPr txBox="1">
            <a:spLocks noGrp="1"/>
          </p:cNvSpPr>
          <p:nvPr>
            <p:ph type="title"/>
          </p:nvPr>
        </p:nvSpPr>
        <p:spPr>
          <a:xfrm>
            <a:off x="1770186" y="625086"/>
            <a:ext cx="8148514" cy="794705"/>
          </a:xfrm>
          <a:prstGeom prst="rect">
            <a:avLst/>
          </a:prstGeom>
        </p:spPr>
        <p:txBody>
          <a:bodyPr vert="horz" wrap="square" lIns="0" tIns="13334" rIns="0" bIns="0">
            <a:spAutoFit/>
          </a:bodyPr>
          <a:lstStyle>
            <a:defPPr/>
            <a:lvl1pPr lvl="0"/>
          </a:lstStyle>
          <a:p>
            <a:pPr marL="412115" marR="5080" indent="-400050" algn="ctr">
              <a:lnSpc>
                <a:spcPct val="150000"/>
              </a:lnSpc>
              <a:spcBef>
                <a:spcPts val="104"/>
              </a:spcBef>
            </a:pPr>
            <a:r>
              <a:rPr sz="1800" spc="10">
                <a:latin typeface="Times New Roman"/>
                <a:ea typeface="Times New Roman"/>
                <a:cs typeface="Times New Roman"/>
              </a:rPr>
              <a:t>УЧАСТИЕ БАКАЛАВРА </a:t>
            </a:r>
            <a:r>
              <a:rPr sz="1800" spc="15">
                <a:latin typeface="Times New Roman"/>
                <a:ea typeface="Times New Roman"/>
                <a:cs typeface="Times New Roman"/>
              </a:rPr>
              <a:t>В </a:t>
            </a:r>
            <a:r>
              <a:rPr sz="1800" spc="10">
                <a:latin typeface="Times New Roman"/>
                <a:ea typeface="Times New Roman"/>
                <a:cs typeface="Times New Roman"/>
              </a:rPr>
              <a:t>ОБЩЕСТВЕННО-ЗНАЧИМЫХ  </a:t>
            </a:r>
            <a:r>
              <a:rPr sz="1800" spc="15">
                <a:latin typeface="Times New Roman"/>
                <a:ea typeface="Times New Roman"/>
                <a:cs typeface="Times New Roman"/>
              </a:rPr>
              <a:t>МЕРОПРИЯТИЯХ </a:t>
            </a:r>
            <a:r>
              <a:rPr sz="1800">
                <a:latin typeface="Times New Roman"/>
                <a:ea typeface="Times New Roman"/>
                <a:cs typeface="Times New Roman"/>
              </a:rPr>
              <a:t>МЕЖДУНАРОДНОГО  </a:t>
            </a:r>
            <a:r>
              <a:rPr sz="1800" spc="15">
                <a:latin typeface="Times New Roman"/>
                <a:ea typeface="Times New Roman"/>
                <a:cs typeface="Times New Roman"/>
              </a:rPr>
              <a:t>УРОВНЯ</a:t>
            </a:r>
            <a:endParaRPr sz="1800">
              <a:latin typeface="Times New Roman"/>
              <a:ea typeface="Times New Roman"/>
              <a:cs typeface="Times New Roman"/>
            </a:endParaRPr>
          </a:p>
        </p:txBody>
      </p:sp>
      <p:graphicFrame>
        <p:nvGraphicFramePr>
          <p:cNvPr id="184" name="Table 184"/>
          <p:cNvGraphicFramePr/>
          <p:nvPr/>
        </p:nvGraphicFramePr>
        <p:xfrm>
          <a:off x="879594" y="2019693"/>
          <a:ext cx="9039106" cy="30929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391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3301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3301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3301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85" name="Shape 185"/>
          <p:cNvSpPr/>
          <p:nvPr/>
        </p:nvSpPr>
        <p:spPr>
          <a:xfrm>
            <a:off x="879594" y="1598834"/>
            <a:ext cx="2104906" cy="27359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DEEB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187" name="Picture 187"/>
          <p:cNvPicPr/>
          <p:nvPr/>
        </p:nvPicPr>
        <p:blipFill>
          <a:blip r:embed="rId2"/>
          <a:stretch/>
        </p:blipFill>
        <p:spPr>
          <a:xfrm>
            <a:off x="3060700" y="1598835"/>
            <a:ext cx="6858000" cy="27359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4553F67-BD5E-401B-AD20-9310B8A709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7134" y="638316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Group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Shape 191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2" name="Shape 192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E8EFF9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3" name="Shape 193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4" name="Shape 194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5" name="Shape 195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6" name="Shape 196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7" name="Shape 19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214880" marR="5080" indent="-1290320">
              <a:lnSpc>
                <a:spcPts val="2400"/>
              </a:lnSpc>
              <a:spcBef>
                <a:spcPts val="100"/>
              </a:spcBef>
            </a:pPr>
            <a:r>
              <a:t>УЧАСТИЕ </a:t>
            </a:r>
            <a:r>
              <a:rPr spc="10"/>
              <a:t>В</a:t>
            </a:r>
            <a:r>
              <a:rPr spc="-50"/>
              <a:t> </a:t>
            </a:r>
            <a:r>
              <a:rPr spc="-10"/>
              <a:t>НАУЧНО-ПРАКТИЧЕСКИХ  </a:t>
            </a:r>
            <a:r>
              <a:rPr spc="5"/>
              <a:t>КОНФЕРЕНЦИЯХ</a:t>
            </a:r>
          </a:p>
        </p:txBody>
      </p:sp>
      <p:sp>
        <p:nvSpPr>
          <p:cNvPr id="198" name="Shape 198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9" name="Shape 199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0" name="Shape 200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1" name="Shape 201"/>
          <p:cNvSpPr txBox="1"/>
          <p:nvPr/>
        </p:nvSpPr>
        <p:spPr>
          <a:xfrm>
            <a:off x="768927" y="1598751"/>
            <a:ext cx="9435694" cy="490645"/>
          </a:xfrm>
          <a:prstGeom prst="rect">
            <a:avLst/>
          </a:prstGeom>
          <a:solidFill>
            <a:srgbClr val="FFF2CB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52069" rIns="0" bIns="0">
            <a:spAutoFit/>
          </a:bodyPr>
          <a:lstStyle/>
          <a:p>
            <a:pPr marL="3282950" marR="2786380" indent="-509270" algn="l">
              <a:lnSpc>
                <a:spcPct val="101200"/>
              </a:lnSpc>
              <a:spcBef>
                <a:spcPts val="409"/>
              </a:spcBef>
            </a:pP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Основные тезисы работы были </a:t>
            </a:r>
            <a:r>
              <a:rPr sz="1450" i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представлены на  </a:t>
            </a: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научно-практических конференциях: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02" name="Shape 202"/>
          <p:cNvSpPr txBox="1"/>
          <p:nvPr/>
        </p:nvSpPr>
        <p:spPr>
          <a:xfrm>
            <a:off x="739314" y="5363836"/>
            <a:ext cx="4226385" cy="195822"/>
          </a:xfrm>
          <a:prstGeom prst="rect">
            <a:avLst/>
          </a:prstGeom>
        </p:spPr>
        <p:txBody>
          <a:bodyPr vert="horz" wrap="square" lIns="0" tIns="3810" rIns="0" bIns="0">
            <a:spAutoFit/>
          </a:bodyPr>
          <a:lstStyle/>
          <a:p>
            <a:pPr marL="12700" marR="5080" indent="0" algn="l">
              <a:lnSpc>
                <a:spcPct val="106800"/>
              </a:lnSpc>
              <a:spcBef>
                <a:spcPts val="30"/>
              </a:spcBef>
            </a:pP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*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-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Оформляются в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соответствии с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ГОСТ</a:t>
            </a:r>
            <a:r>
              <a:rPr sz="1250" b="1" spc="-7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7.1- 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2003</a:t>
            </a:r>
            <a:endParaRPr sz="12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graphicFrame>
        <p:nvGraphicFramePr>
          <p:cNvPr id="203" name="Table 203"/>
          <p:cNvGraphicFramePr/>
          <p:nvPr/>
        </p:nvGraphicFramePr>
        <p:xfrm>
          <a:off x="739315" y="2706569"/>
          <a:ext cx="9457692" cy="16807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25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362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1456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№  </a:t>
                      </a:r>
                    </a:p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п/п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Наименование</a:t>
                      </a:r>
                      <a:r>
                        <a:rPr sz="1400" b="1" spc="-4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работы,  </a:t>
                      </a:r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ее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вид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Выходные</a:t>
                      </a:r>
                      <a:r>
                        <a:rPr sz="1400" b="1" spc="-5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данные*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Соа</a:t>
                      </a:r>
                      <a:r>
                        <a:rPr sz="1400" b="1" spc="-2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оры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B798219-8B30-2D5F-9559-116D34E74AF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9142" y="23782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Shape 207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8" name="Shape 208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9" name="Shape 209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0" name="Shape 21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1" name="Shape 211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2" name="Shape 212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3" name="Shape 213"/>
          <p:cNvSpPr txBox="1">
            <a:spLocks noGrp="1"/>
          </p:cNvSpPr>
          <p:nvPr>
            <p:ph type="title"/>
          </p:nvPr>
        </p:nvSpPr>
        <p:spPr>
          <a:xfrm>
            <a:off x="3706872" y="452179"/>
            <a:ext cx="3507104" cy="318769"/>
          </a:xfrm>
          <a:prstGeom prst="rect">
            <a:avLst/>
          </a:prstGeom>
        </p:spPr>
        <p:txBody>
          <a:bodyPr vert="horz" wrap="square" lIns="0" tIns="15240" rIns="0" bIns="0">
            <a:spAutoFit/>
          </a:bodyPr>
          <a:lstStyle>
            <a:defPPr/>
            <a:lvl1pPr lvl="0"/>
          </a:lstStyle>
          <a:p>
            <a:pPr marL="12700" indent="0">
              <a:lnSpc>
                <a:spcPct val="100000"/>
              </a:lnSpc>
              <a:spcBef>
                <a:spcPts val="120"/>
              </a:spcBef>
            </a:pPr>
            <a:r>
              <a:rPr spc="5"/>
              <a:t>Выступления </a:t>
            </a:r>
            <a:r>
              <a:rPr spc="10"/>
              <a:t>на</a:t>
            </a:r>
            <a:r>
              <a:rPr spc="-20"/>
              <a:t> </a:t>
            </a:r>
            <a:r>
              <a:rPr spc="5"/>
              <a:t>конференциях</a:t>
            </a:r>
          </a:p>
        </p:txBody>
      </p:sp>
      <p:sp>
        <p:nvSpPr>
          <p:cNvPr id="214" name="Shape 214"/>
          <p:cNvSpPr txBox="1"/>
          <p:nvPr/>
        </p:nvSpPr>
        <p:spPr>
          <a:xfrm>
            <a:off x="746931" y="1486892"/>
            <a:ext cx="9457690" cy="3884928"/>
          </a:xfrm>
          <a:prstGeom prst="rect">
            <a:avLst/>
          </a:prstGeom>
          <a:solidFill>
            <a:srgbClr val="FEF0CA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0" rIns="0" bIns="0">
            <a:spAutoFit/>
          </a:bodyPr>
          <a:lstStyle/>
          <a:p>
            <a:pPr marL="0" indent="0" algn="l">
              <a:lnSpc>
                <a:spcPct val="100000"/>
              </a:lnSpc>
            </a:pPr>
            <a:endParaRPr sz="17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marL="0" indent="0" algn="l">
              <a:lnSpc>
                <a:spcPct val="100000"/>
              </a:lnSpc>
              <a:spcBef>
                <a:spcPts val="45"/>
              </a:spcBef>
            </a:pPr>
            <a:endParaRPr sz="16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marL="76200" indent="0" algn="l">
              <a:lnSpc>
                <a:spcPct val="100000"/>
              </a:lnSpc>
              <a:spcBef>
                <a:spcPts val="5"/>
              </a:spcBef>
            </a:pPr>
            <a:r>
              <a:rPr sz="160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Наименование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 </a:t>
            </a:r>
            <a:r>
              <a:rPr sz="160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время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проведения </a:t>
            </a:r>
            <a:r>
              <a:rPr sz="160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конференции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указать</a:t>
            </a:r>
            <a:r>
              <a:rPr sz="1600" b="1" spc="2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ссылку</a:t>
            </a:r>
            <a:endParaRPr sz="16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15" name="Shape 215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6" name="Shape 216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7" name="Shape 217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F85EB5F-6B0C-C069-0BE6-21BC8B5159A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29060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Shape 221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2" name="Shape 222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3" name="Shape 223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4" name="Shape 224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5" name="Shape 225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6" name="Shape 226"/>
          <p:cNvSpPr txBox="1">
            <a:spLocks noGrp="1"/>
          </p:cNvSpPr>
          <p:nvPr>
            <p:ph type="title"/>
          </p:nvPr>
        </p:nvSpPr>
        <p:spPr>
          <a:xfrm>
            <a:off x="2317515" y="350518"/>
            <a:ext cx="6296025" cy="623570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649855" marR="5080" indent="-2637790">
              <a:lnSpc>
                <a:spcPts val="2400"/>
              </a:lnSpc>
              <a:spcBef>
                <a:spcPts val="100"/>
              </a:spcBef>
            </a:pPr>
            <a:r>
              <a:rPr spc="5"/>
              <a:t>ПУБЛИКАЦИИ </a:t>
            </a:r>
            <a:r>
              <a:rPr spc="10"/>
              <a:t>В </a:t>
            </a:r>
            <a:r>
              <a:rPr spc="-15"/>
              <a:t>НАУЧНЫХ </a:t>
            </a:r>
            <a:r>
              <a:rPr spc="-5"/>
              <a:t>ИЗДАНИЯХ, </a:t>
            </a:r>
            <a:r>
              <a:rPr spc="-15"/>
              <a:t>НАУЧНЫЕ  </a:t>
            </a:r>
            <a:r>
              <a:rPr spc="-30"/>
              <a:t>СТАТЬИ</a:t>
            </a:r>
          </a:p>
        </p:txBody>
      </p:sp>
      <p:sp>
        <p:nvSpPr>
          <p:cNvPr id="227" name="Shape 227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8" name="Shape 228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9" name="Shape 229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0" name="Shape 230"/>
          <p:cNvSpPr txBox="1"/>
          <p:nvPr/>
        </p:nvSpPr>
        <p:spPr>
          <a:xfrm>
            <a:off x="594396" y="1598751"/>
            <a:ext cx="9457690" cy="620395"/>
          </a:xfrm>
          <a:prstGeom prst="rect">
            <a:avLst/>
          </a:prstGeom>
          <a:solidFill>
            <a:srgbClr val="FFF2CB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54610" rIns="0" bIns="0">
            <a:spAutoFit/>
          </a:bodyPr>
          <a:lstStyle/>
          <a:p>
            <a:pPr marL="284480" indent="0" algn="ctr">
              <a:lnSpc>
                <a:spcPct val="100000"/>
              </a:lnSpc>
              <a:spcBef>
                <a:spcPts val="430"/>
              </a:spcBef>
            </a:pP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Научные труды, участие </a:t>
            </a:r>
            <a:r>
              <a:rPr sz="1450" i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в </a:t>
            </a: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конференциях, научные </a:t>
            </a:r>
            <a:r>
              <a:rPr sz="1450" i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статьи </a:t>
            </a: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бакалавра за период</a:t>
            </a:r>
            <a:r>
              <a:rPr sz="1450" i="1" spc="7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i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обучения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31" name="Shape 231"/>
          <p:cNvSpPr txBox="1"/>
          <p:nvPr/>
        </p:nvSpPr>
        <p:spPr>
          <a:xfrm>
            <a:off x="739315" y="5363829"/>
            <a:ext cx="3362959" cy="424179"/>
          </a:xfrm>
          <a:prstGeom prst="rect">
            <a:avLst/>
          </a:prstGeom>
        </p:spPr>
        <p:txBody>
          <a:bodyPr vert="horz" wrap="square" lIns="0" tIns="3810" rIns="0" bIns="0">
            <a:spAutoFit/>
          </a:bodyPr>
          <a:lstStyle/>
          <a:p>
            <a:pPr marL="12700" marR="5080" indent="0" algn="l">
              <a:lnSpc>
                <a:spcPct val="106800"/>
              </a:lnSpc>
              <a:spcBef>
                <a:spcPts val="30"/>
              </a:spcBef>
            </a:pP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*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-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Оформляются в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соответствии с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ГОСТ</a:t>
            </a:r>
            <a:r>
              <a:rPr sz="1250" b="1" spc="-7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7.1- 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2003</a:t>
            </a:r>
            <a:endParaRPr sz="12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graphicFrame>
        <p:nvGraphicFramePr>
          <p:cNvPr id="232" name="Table 232"/>
          <p:cNvGraphicFramePr/>
          <p:nvPr/>
        </p:nvGraphicFramePr>
        <p:xfrm>
          <a:off x="739315" y="2706569"/>
          <a:ext cx="9457692" cy="16807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25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362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1456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№  </a:t>
                      </a:r>
                    </a:p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п/п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Наименование</a:t>
                      </a:r>
                      <a:r>
                        <a:rPr sz="1400" b="1" spc="-4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работы,  </a:t>
                      </a:r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ее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вид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Выходные</a:t>
                      </a:r>
                      <a:r>
                        <a:rPr sz="1400" b="1" spc="-5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данные*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Соа</a:t>
                      </a:r>
                      <a:r>
                        <a:rPr sz="1400" b="1" spc="-2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оры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B761F5A-7C42-A9FA-C73A-241667F5A38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31022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Shape 236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7" name="Shape 237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8" name="Shape 238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9" name="Shape 239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0" name="Shape 240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1" name="Shape 241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2" name="Shape 242"/>
          <p:cNvSpPr txBox="1">
            <a:spLocks noGrp="1"/>
          </p:cNvSpPr>
          <p:nvPr>
            <p:ph type="title"/>
          </p:nvPr>
        </p:nvSpPr>
        <p:spPr>
          <a:xfrm>
            <a:off x="4657176" y="452253"/>
            <a:ext cx="1606550" cy="318769"/>
          </a:xfrm>
          <a:prstGeom prst="rect">
            <a:avLst/>
          </a:prstGeom>
        </p:spPr>
        <p:txBody>
          <a:bodyPr vert="horz" wrap="square" lIns="0" tIns="15240" rIns="0" bIns="0">
            <a:spAutoFit/>
          </a:bodyPr>
          <a:lstStyle>
            <a:defPPr/>
            <a:lvl1pPr lvl="0"/>
          </a:lstStyle>
          <a:p>
            <a:pPr marL="12700" indent="0">
              <a:lnSpc>
                <a:spcPct val="100000"/>
              </a:lnSpc>
              <a:spcBef>
                <a:spcPts val="120"/>
              </a:spcBef>
            </a:pPr>
            <a:r>
              <a:t>Статьи</a:t>
            </a:r>
            <a:r>
              <a:rPr spc="-70"/>
              <a:t> </a:t>
            </a:r>
            <a:r>
              <a:rPr spc="10"/>
              <a:t>РИНЦ</a:t>
            </a:r>
          </a:p>
        </p:txBody>
      </p:sp>
      <p:sp>
        <p:nvSpPr>
          <p:cNvPr id="243" name="Shape 243"/>
          <p:cNvSpPr/>
          <p:nvPr/>
        </p:nvSpPr>
        <p:spPr>
          <a:xfrm>
            <a:off x="741846" y="1685188"/>
            <a:ext cx="946785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9"/>
                </a:lnTo>
                <a:lnTo>
                  <a:pt x="0" y="610139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4" name="Shape 244"/>
          <p:cNvSpPr txBox="1"/>
          <p:nvPr/>
        </p:nvSpPr>
        <p:spPr>
          <a:xfrm>
            <a:off x="746931" y="1690272"/>
            <a:ext cx="9457690" cy="600075"/>
          </a:xfrm>
          <a:prstGeom prst="rect">
            <a:avLst/>
          </a:prstGeom>
          <a:ln w="10168">
            <a:solidFill>
              <a:srgbClr val="F5BD14"/>
            </a:solidFill>
            <a:prstDash val="solid"/>
          </a:ln>
        </p:spPr>
        <p:txBody>
          <a:bodyPr vert="horz" wrap="square" lIns="0" tIns="187960" rIns="0" bIns="0">
            <a:spAutoFit/>
          </a:bodyPr>
          <a:lstStyle/>
          <a:p>
            <a:pPr marL="142240" indent="0" algn="ctr">
              <a:lnSpc>
                <a:spcPct val="100000"/>
              </a:lnSpc>
              <a:spcBef>
                <a:spcPts val="1480"/>
              </a:spcBef>
            </a:pPr>
            <a:r>
              <a:rPr sz="1600" b="1" spc="-2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Необходимо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написать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тему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статьи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сделать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из нее</a:t>
            </a:r>
            <a:r>
              <a:rPr sz="1600" b="1" spc="6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b="1" u="sng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гипе</a:t>
            </a:r>
            <a:r>
              <a:rPr sz="1600" b="1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р</a:t>
            </a:r>
            <a:r>
              <a:rPr sz="1600" b="1" u="sng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ссылк</a:t>
            </a:r>
            <a:r>
              <a:rPr sz="1600" b="1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у</a:t>
            </a:r>
            <a:endParaRPr sz="16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45" name="Shape 245"/>
          <p:cNvSpPr/>
          <p:nvPr/>
        </p:nvSpPr>
        <p:spPr>
          <a:xfrm>
            <a:off x="8463060" y="2091946"/>
            <a:ext cx="36194" cy="133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36195"/>
              <a:gd name="ODFBottom" fmla="val 13335"/>
              <a:gd name="ODFWidth" fmla="val 36195"/>
              <a:gd name="ODFHeight" fmla="val 13335"/>
            </a:gdLst>
            <a:ahLst/>
            <a:cxnLst/>
            <a:rect l="OXMLTextRectL" t="OXMLTextRectT" r="OXMLTextRectR" b="OXMLTextRectB"/>
            <a:pathLst>
              <a:path w="36195" h="13335">
                <a:moveTo>
                  <a:pt x="35769" y="0"/>
                </a:moveTo>
                <a:lnTo>
                  <a:pt x="0" y="0"/>
                </a:lnTo>
                <a:lnTo>
                  <a:pt x="0" y="12711"/>
                </a:lnTo>
                <a:lnTo>
                  <a:pt x="35769" y="12711"/>
                </a:lnTo>
                <a:lnTo>
                  <a:pt x="35769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6" name="Shape 246"/>
          <p:cNvSpPr/>
          <p:nvPr/>
        </p:nvSpPr>
        <p:spPr>
          <a:xfrm>
            <a:off x="741846" y="2447862"/>
            <a:ext cx="946785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9"/>
                </a:lnTo>
                <a:lnTo>
                  <a:pt x="0" y="610139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7" name="Shape 247"/>
          <p:cNvSpPr/>
          <p:nvPr/>
        </p:nvSpPr>
        <p:spPr>
          <a:xfrm>
            <a:off x="741846" y="2452946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8" name="Shape 248"/>
          <p:cNvSpPr/>
          <p:nvPr/>
        </p:nvSpPr>
        <p:spPr>
          <a:xfrm>
            <a:off x="741846" y="3052917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70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9" name="Shape 249"/>
          <p:cNvSpPr/>
          <p:nvPr/>
        </p:nvSpPr>
        <p:spPr>
          <a:xfrm>
            <a:off x="746931" y="2447862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9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0" name="Shape 250"/>
          <p:cNvSpPr/>
          <p:nvPr/>
        </p:nvSpPr>
        <p:spPr>
          <a:xfrm>
            <a:off x="10204091" y="2447862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9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1" name="Shape 251"/>
          <p:cNvSpPr/>
          <p:nvPr/>
        </p:nvSpPr>
        <p:spPr>
          <a:xfrm>
            <a:off x="741846" y="3210536"/>
            <a:ext cx="946785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2" name="Shape 252"/>
          <p:cNvSpPr/>
          <p:nvPr/>
        </p:nvSpPr>
        <p:spPr>
          <a:xfrm>
            <a:off x="741846" y="3215621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3" name="Shape 253"/>
          <p:cNvSpPr/>
          <p:nvPr/>
        </p:nvSpPr>
        <p:spPr>
          <a:xfrm>
            <a:off x="741846" y="3815590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4" name="Shape 254"/>
          <p:cNvSpPr/>
          <p:nvPr/>
        </p:nvSpPr>
        <p:spPr>
          <a:xfrm>
            <a:off x="746931" y="3210536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5" name="Shape 255"/>
          <p:cNvSpPr/>
          <p:nvPr/>
        </p:nvSpPr>
        <p:spPr>
          <a:xfrm>
            <a:off x="10204091" y="3210536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6" name="Shape 256"/>
          <p:cNvSpPr/>
          <p:nvPr/>
        </p:nvSpPr>
        <p:spPr>
          <a:xfrm>
            <a:off x="741846" y="3973211"/>
            <a:ext cx="946785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7" name="Shape 257"/>
          <p:cNvSpPr/>
          <p:nvPr/>
        </p:nvSpPr>
        <p:spPr>
          <a:xfrm>
            <a:off x="741846" y="3978295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8" name="Shape 258"/>
          <p:cNvSpPr/>
          <p:nvPr/>
        </p:nvSpPr>
        <p:spPr>
          <a:xfrm>
            <a:off x="741846" y="4578265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9" name="Shape 259"/>
          <p:cNvSpPr/>
          <p:nvPr/>
        </p:nvSpPr>
        <p:spPr>
          <a:xfrm>
            <a:off x="746931" y="3973211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0" name="Shape 260"/>
          <p:cNvSpPr/>
          <p:nvPr/>
        </p:nvSpPr>
        <p:spPr>
          <a:xfrm>
            <a:off x="10204091" y="3973211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1" name="Shape 261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2" name="Shape 262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3" name="Shape 263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4" name="Shape 264"/>
          <p:cNvSpPr/>
          <p:nvPr/>
        </p:nvSpPr>
        <p:spPr>
          <a:xfrm>
            <a:off x="741846" y="4756223"/>
            <a:ext cx="946785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5" name="Shape 265"/>
          <p:cNvSpPr/>
          <p:nvPr/>
        </p:nvSpPr>
        <p:spPr>
          <a:xfrm>
            <a:off x="741846" y="4761307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6" name="Shape 266"/>
          <p:cNvSpPr/>
          <p:nvPr/>
        </p:nvSpPr>
        <p:spPr>
          <a:xfrm>
            <a:off x="741846" y="5361277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7" name="Shape 267"/>
          <p:cNvSpPr/>
          <p:nvPr/>
        </p:nvSpPr>
        <p:spPr>
          <a:xfrm>
            <a:off x="746931" y="4756223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8" name="Shape 268"/>
          <p:cNvSpPr/>
          <p:nvPr/>
        </p:nvSpPr>
        <p:spPr>
          <a:xfrm>
            <a:off x="10204091" y="4756223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8192321-554D-673F-FDE0-A1B468E1686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0631" y="220852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Shape 272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3" name="Shape 273"/>
          <p:cNvSpPr/>
          <p:nvPr/>
        </p:nvSpPr>
        <p:spPr>
          <a:xfrm>
            <a:off x="568451" y="2722424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4" name="Shape 274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5" name="Shape 275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6" name="Shape 276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7" name="Shape 277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8" name="Shape 278"/>
          <p:cNvSpPr txBox="1">
            <a:spLocks noGrp="1"/>
          </p:cNvSpPr>
          <p:nvPr>
            <p:ph type="title"/>
          </p:nvPr>
        </p:nvSpPr>
        <p:spPr>
          <a:xfrm>
            <a:off x="2696706" y="452215"/>
            <a:ext cx="6269354" cy="60856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611120" marR="5080" indent="-2599055">
              <a:lnSpc>
                <a:spcPts val="2400"/>
              </a:lnSpc>
              <a:spcBef>
                <a:spcPts val="100"/>
              </a:spcBef>
            </a:pPr>
            <a:r>
              <a:rPr spc="-20"/>
              <a:t>ТЕМА </a:t>
            </a:r>
            <a:r>
              <a:rPr spc="10"/>
              <a:t>ВЫПУСКНОЙ </a:t>
            </a:r>
            <a:r>
              <a:t>КВАЛИФИКАЦИОННОЙ  </a:t>
            </a:r>
            <a:r>
              <a:rPr spc="-30"/>
              <a:t>РАБОТЫ</a:t>
            </a:r>
          </a:p>
        </p:txBody>
      </p:sp>
      <p:sp>
        <p:nvSpPr>
          <p:cNvPr id="279" name="Shape 279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0" name="Shape 280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1" name="Shape 281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2" name="Shape 282"/>
          <p:cNvSpPr/>
          <p:nvPr/>
        </p:nvSpPr>
        <p:spPr>
          <a:xfrm>
            <a:off x="568452" y="2244062"/>
            <a:ext cx="9783088" cy="279654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2796540"/>
              <a:gd name="ODFWidth" fmla="val 9467850"/>
              <a:gd name="ODFHeight" fmla="val 2796540"/>
            </a:gdLst>
            <a:ahLst/>
            <a:cxnLst/>
            <a:rect l="OXMLTextRectL" t="OXMLTextRectT" r="OXMLTextRectR" b="OXMLTextRectB"/>
            <a:pathLst>
              <a:path w="9467850" h="2796540">
                <a:moveTo>
                  <a:pt x="0" y="0"/>
                </a:moveTo>
                <a:lnTo>
                  <a:pt x="9467328" y="0"/>
                </a:lnTo>
                <a:lnTo>
                  <a:pt x="9467328" y="2796471"/>
                </a:lnTo>
                <a:lnTo>
                  <a:pt x="0" y="2796471"/>
                </a:lnTo>
                <a:lnTo>
                  <a:pt x="0" y="0"/>
                </a:lnTo>
                <a:close/>
              </a:path>
            </a:pathLst>
          </a:custGeom>
          <a:solidFill>
            <a:srgbClr val="D0E4FC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3" name="Shape 283"/>
          <p:cNvSpPr/>
          <p:nvPr/>
        </p:nvSpPr>
        <p:spPr>
          <a:xfrm>
            <a:off x="741846" y="2717340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4" name="Shape 284"/>
          <p:cNvSpPr/>
          <p:nvPr/>
        </p:nvSpPr>
        <p:spPr>
          <a:xfrm>
            <a:off x="741846" y="5503643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5" name="Shape 285"/>
          <p:cNvSpPr/>
          <p:nvPr/>
        </p:nvSpPr>
        <p:spPr>
          <a:xfrm>
            <a:off x="672505" y="2707103"/>
            <a:ext cx="0" cy="279654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2796471"/>
                </a:lnTo>
              </a:path>
            </a:pathLst>
          </a:custGeom>
          <a:ln w="10169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6" name="Shape 286"/>
          <p:cNvSpPr/>
          <p:nvPr/>
        </p:nvSpPr>
        <p:spPr>
          <a:xfrm>
            <a:off x="10204091" y="2712256"/>
            <a:ext cx="0" cy="279654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2796471"/>
                </a:lnTo>
              </a:path>
            </a:pathLst>
          </a:custGeom>
          <a:ln w="10168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7" name="Shape 287"/>
          <p:cNvSpPr txBox="1"/>
          <p:nvPr/>
        </p:nvSpPr>
        <p:spPr>
          <a:xfrm>
            <a:off x="3896007" y="4403453"/>
            <a:ext cx="4914205" cy="23467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88" name="Shape 288"/>
          <p:cNvSpPr txBox="1"/>
          <p:nvPr/>
        </p:nvSpPr>
        <p:spPr>
          <a:xfrm>
            <a:off x="3896008" y="4811732"/>
            <a:ext cx="4772025" cy="24510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r>
              <a:rPr sz="1450" u="sng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	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89" name="Shape 289"/>
          <p:cNvSpPr/>
          <p:nvPr/>
        </p:nvSpPr>
        <p:spPr>
          <a:xfrm>
            <a:off x="834948" y="3267473"/>
            <a:ext cx="2491740" cy="158686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491740"/>
              <a:gd name="ODFBottom" fmla="val 1586864"/>
              <a:gd name="ODFWidth" fmla="val 2491740"/>
              <a:gd name="ODFHeight" fmla="val 1586864"/>
            </a:gdLst>
            <a:ahLst/>
            <a:cxnLst/>
            <a:rect l="OXMLTextRectL" t="OXMLTextRectT" r="OXMLTextRectR" b="OXMLTextRectB"/>
            <a:pathLst>
              <a:path w="2491740" h="1586864">
                <a:moveTo>
                  <a:pt x="0" y="0"/>
                </a:moveTo>
                <a:lnTo>
                  <a:pt x="2491402" y="0"/>
                </a:lnTo>
                <a:lnTo>
                  <a:pt x="2491402" y="1586362"/>
                </a:lnTo>
                <a:lnTo>
                  <a:pt x="0" y="1586362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291" name="Picture 291"/>
          <p:cNvPicPr/>
          <p:nvPr/>
        </p:nvPicPr>
        <p:blipFill>
          <a:blip r:embed="rId7"/>
          <a:stretch/>
        </p:blipFill>
        <p:spPr>
          <a:xfrm>
            <a:off x="589312" y="1547188"/>
            <a:ext cx="9752060" cy="706637"/>
          </a:xfrm>
          <a:prstGeom prst="rect">
            <a:avLst/>
          </a:prstGeom>
        </p:spPr>
      </p:pic>
      <p:pic>
        <p:nvPicPr>
          <p:cNvPr id="293" name="Picture 293"/>
          <p:cNvPicPr/>
          <p:nvPr/>
        </p:nvPicPr>
        <p:blipFill>
          <a:blip r:embed="rId8"/>
          <a:stretch/>
        </p:blipFill>
        <p:spPr>
          <a:xfrm>
            <a:off x="3414704" y="2853247"/>
            <a:ext cx="6783783" cy="951058"/>
          </a:xfrm>
          <a:prstGeom prst="rect">
            <a:avLst/>
          </a:prstGeom>
        </p:spPr>
      </p:pic>
      <p:sp>
        <p:nvSpPr>
          <p:cNvPr id="294" name="Shape 294"/>
          <p:cNvSpPr txBox="1"/>
          <p:nvPr/>
        </p:nvSpPr>
        <p:spPr>
          <a:xfrm>
            <a:off x="3901434" y="4011049"/>
            <a:ext cx="4772025" cy="23467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r>
              <a:rPr sz="1450" u="sng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	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95" name="Shape 295"/>
          <p:cNvSpPr txBox="1"/>
          <p:nvPr/>
        </p:nvSpPr>
        <p:spPr>
          <a:xfrm>
            <a:off x="3901434" y="4439079"/>
            <a:ext cx="4772025" cy="24510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r>
              <a:rPr sz="1450" u="sng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	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56D4666-DDE4-A71B-6025-A71115D461F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3463" y="220852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>
              <a:srgbClr val="000000">
                <a:alpha val="38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Normal.dotm</Template>
  <TotalTime>14</TotalTime>
  <Words>589</Words>
  <Application>Microsoft Office PowerPoint</Application>
  <DocSecurity>0</DocSecurity>
  <PresentationFormat>Произвольный</PresentationFormat>
  <Paragraphs>180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0" baseType="lpstr">
      <vt:lpstr>Arial</vt:lpstr>
      <vt:lpstr>Calibri</vt:lpstr>
      <vt:lpstr>Times New Roman</vt:lpstr>
      <vt:lpstr>Office Theme</vt:lpstr>
      <vt:lpstr>ФГБОУ ВО «Чеченский государственный университет  им. А. А. Кадырова» Биолого-химический факультет Кафедра - Химия</vt:lpstr>
      <vt:lpstr>Приказы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УЧАСТИЕ БАКАЛАВРА В ОБЩЕСТВЕННО-ЗНАЧИМЫХ  МЕРОПРИЯТИЯХ МЕЖДУНАРОДНОГО  УРОВНЯ</vt:lpstr>
      <vt:lpstr>УЧАСТИЕ В НАУЧНО-ПРАКТИЧЕСКИХ  КОНФЕРЕНЦИЯХ</vt:lpstr>
      <vt:lpstr>Выступления на конференциях</vt:lpstr>
      <vt:lpstr>ПУБЛИКАЦИИ В НАУЧНЫХ ИЗДАНИЯХ, НАУЧНЫЕ  СТАТЬИ</vt:lpstr>
      <vt:lpstr>Статьи РИНЦ</vt:lpstr>
      <vt:lpstr>ТЕМА ВЫПУСКНОЙ КВАЛИФИКАЦИОННОЙ  РАБОТЫ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Хеда Исаева</dc:creator>
  <cp:lastModifiedBy>Windows 10</cp:lastModifiedBy>
  <cp:revision>11</cp:revision>
  <dcterms:created xsi:type="dcterms:W3CDTF">2021-01-17T08:51:20Z</dcterms:created>
  <dcterms:modified xsi:type="dcterms:W3CDTF">2026-10-12T03:13:54Z</dcterms:modified>
</cp:coreProperties>
</file>