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0693400" cy="7562850"/>
  <p:notesSz cx="7562850" cy="10693400"/>
  <p:defaultTextStyle>
    <a:defPPr>
      <a:defRPr lang="ru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lt1"/>
              </a:solidFill>
              <a:prstDash val="solid"/>
            </a:ln>
          </a:left>
          <a:right>
            <a:ln w="12700">
              <a:solidFill>
                <a:schemeClr val="lt1"/>
              </a:solidFill>
              <a:prstDash val="solid"/>
            </a:ln>
          </a:right>
          <a:top>
            <a:ln w="12700">
              <a:solidFill>
                <a:schemeClr val="lt1"/>
              </a:solidFill>
              <a:prstDash val="solid"/>
            </a:ln>
          </a:top>
          <a:bottom>
            <a:ln w="12700">
              <a:solidFill>
                <a:schemeClr val="lt1"/>
              </a:solidFill>
              <a:prstDash val="solid"/>
            </a:ln>
          </a:bottom>
          <a:insideH>
            <a:ln w="12700">
              <a:solidFill>
                <a:schemeClr val="lt1"/>
              </a:solidFill>
              <a:prstDash val="solid"/>
            </a:ln>
          </a:insideH>
          <a:insideV>
            <a:ln w="12700">
              <a:solidFill>
                <a:schemeClr val="l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/>
        <a:schemeClr val="lt1"/>
      </a:tcTxStyle>
      <a:tcStyle>
        <a:tcBdr>
          <a:top>
            <a:ln w="38100">
              <a:solidFill>
                <a:schemeClr val="lt1"/>
              </a:solidFill>
              <a:prstDash val="solid"/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/>
        <a:schemeClr val="lt1"/>
      </a:tcTxStyle>
      <a:tcStyle>
        <a:tcBdr>
          <a:bottom>
            <a:ln w="38100">
              <a:solidFill>
                <a:schemeClr val="lt1"/>
              </a:solidFill>
              <a:prstDash val="solid"/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Светлый стиль 1 — акцент 6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>
              <a:solidFill>
                <a:schemeClr val="accent6"/>
              </a:solidFill>
              <a:prstDash val="solid"/>
            </a:ln>
          </a:top>
          <a:bottom>
            <a:ln w="12700">
              <a:solidFill>
                <a:schemeClr val="accent6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>
              <a:solidFill>
                <a:schemeClr val="accent6"/>
              </a:solidFill>
              <a:prstDash val="solid"/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>
              <a:solidFill>
                <a:schemeClr val="accent6"/>
              </a:solidFill>
              <a:prstDash val="solid"/>
            </a:ln>
          </a:bottom>
        </a:tcBdr>
        <a:fill>
          <a:noFill/>
        </a:fill>
      </a:tcStyle>
    </a:firstRow>
  </a:tblStyle>
  <a:tblStyle styleId="{69CF1AB2-1976-4502-BF36-3FF5EA218861}" styleName="Средний стиль 4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accent1"/>
              </a:solidFill>
              <a:prstDash val="solid"/>
            </a:ln>
          </a:left>
          <a:right>
            <a:ln w="12700">
              <a:solidFill>
                <a:schemeClr val="accent1"/>
              </a:solidFill>
              <a:prstDash val="solid"/>
            </a:ln>
          </a:right>
          <a:top>
            <a:ln w="12700">
              <a:solidFill>
                <a:schemeClr val="accent1"/>
              </a:solidFill>
              <a:prstDash val="solid"/>
            </a:ln>
          </a:top>
          <a:bottom>
            <a:ln w="12700">
              <a:solidFill>
                <a:schemeClr val="accent1"/>
              </a:solidFill>
              <a:prstDash val="solid"/>
            </a:ln>
          </a:bottom>
          <a:insideH>
            <a:ln w="12700">
              <a:solidFill>
                <a:schemeClr val="accent1"/>
              </a:solidFill>
              <a:prstDash val="solid"/>
            </a:ln>
          </a:insideH>
          <a:insideV>
            <a:ln w="12700">
              <a:solidFill>
                <a:schemeClr val="accen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>
              <a:solidFill>
                <a:schemeClr val="accent1"/>
              </a:solidFill>
              <a:prstDash val="solid"/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E8034E78-7F5D-4C2E-B375-FC64B27BC917}" styleName="Темный стиль 1">
    <a:wholeTbl>
      <a:tcTxStyle>
        <a:fontRef idx="minor"/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>
              <a:solidFill>
                <a:schemeClr val="lt1"/>
              </a:solidFill>
              <a:prstDash val="solid"/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>
              <a:solidFill>
                <a:schemeClr val="lt1"/>
              </a:solidFill>
              <a:prstDash val="solid"/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>
              <a:solidFill>
                <a:schemeClr val="lt1"/>
              </a:solidFill>
              <a:prstDash val="solid"/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>
              <a:solidFill>
                <a:schemeClr val="lt1"/>
              </a:solidFill>
              <a:prstDash val="solid"/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710" y="91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80000" cy="180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Group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802005" y="2344483"/>
            <a:ext cx="9089390" cy="15881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ubTitle" idx="2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B0A477-5C57-4645-8D66-B1ADD088B93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Group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541D5-D6D1-4F1C-BF53-76FE3B28352D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">
    <p:spTree>
      <p:nvGrpSpPr>
        <p:cNvPr id="1" name="Group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3E8171-CA00-4AFE-B9A2-990F52F11377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wo Content">
    <p:spTree>
      <p:nvGrpSpPr>
        <p:cNvPr id="1" name="Group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3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4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BEC90A-4481-42AA-9C87-E96EA616A671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and Content">
    <p:bg>
      <p:bgPr>
        <a:solidFill>
          <a:schemeClr val="bg1"/>
        </a:solidFill>
        <a:effectLst/>
      </p:bgPr>
    </p:bg>
    <p:spTree>
      <p:nvGrpSpPr>
        <p:cNvPr id="1" name="Group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0" i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E361D5-13BF-4B48-BAD4-57DFCE02C37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Group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589311" y="231022"/>
            <a:ext cx="9762229" cy="5491253"/>
          </a:xfrm>
          <a:prstGeom prst="rect">
            <a:avLst/>
          </a:prstGeom>
          <a:blipFill>
            <a:blip r:embed="rId7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Shape 3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8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hape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9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Shape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10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Shape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11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Shape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1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Shape 8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body" idx="1"/>
          </p:nvPr>
        </p:nvSpPr>
        <p:spPr>
          <a:xfrm>
            <a:off x="1669157" y="3358505"/>
            <a:ext cx="7355084" cy="18459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ftr" idx="3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ct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dt" idx="2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l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9/27/2023</a:t>
            </a:r>
          </a:p>
        </p:txBody>
      </p:sp>
      <p:sp>
        <p:nvSpPr>
          <p:cNvPr id="12" name="Shape 12"/>
          <p:cNvSpPr txBox="1">
            <a:spLocks noGrp="1"/>
          </p:cNvSpPr>
          <p:nvPr>
            <p:ph type="sldNum" idx="4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A769430-0A97-4DAB-870F-9747C90A96D5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defPPr/>
      <a:lvl1pPr lvl="0">
        <a:defRPr sz="1900" b="1" i="0">
          <a:solidFill>
            <a:schemeClr val="tx1"/>
          </a:solidFill>
          <a:latin typeface="Times New Roman"/>
          <a:ea typeface="Times New Roman"/>
          <a:cs typeface="Times New Roman"/>
        </a:defRPr>
      </a:lvl1pPr>
    </p:titleStyle>
    <p:bodyStyle>
      <a:defPPr/>
      <a:lvl1pPr marL="0" lvl="0" indent="0">
        <a:defRPr sz="1900" b="0" i="0">
          <a:solidFill>
            <a:schemeClr val="bg1"/>
          </a:solidFill>
          <a:latin typeface="Times New Roman"/>
          <a:ea typeface="Times New Roman"/>
          <a:cs typeface="Times New Roman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bodyStyle>
    <p:otherStyle>
      <a:defPPr/>
      <a:lvl1pPr marL="0" lvl="0" indent="0">
        <a:defRPr>
          <a:latin typeface="+mn-lt"/>
          <a:ea typeface="+mn-ea"/>
          <a:cs typeface="+mn-cs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/>
        </p:nvSpPr>
        <p:spPr>
          <a:xfrm>
            <a:off x="589311" y="1146231"/>
            <a:ext cx="9784531" cy="529804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19050">
            <a:solidFill>
              <a:schemeClr val="bg1">
                <a:lumMod val="95000"/>
              </a:schemeClr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3" name="Shape 43"/>
          <p:cNvSpPr/>
          <p:nvPr/>
        </p:nvSpPr>
        <p:spPr>
          <a:xfrm>
            <a:off x="589311" y="312375"/>
            <a:ext cx="9762229" cy="1037235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4" name="Shape 44"/>
          <p:cNvSpPr/>
          <p:nvPr/>
        </p:nvSpPr>
        <p:spPr>
          <a:xfrm>
            <a:off x="5063667" y="312375"/>
            <a:ext cx="5287873" cy="711827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5" name="Shape 45"/>
          <p:cNvSpPr/>
          <p:nvPr/>
        </p:nvSpPr>
        <p:spPr>
          <a:xfrm>
            <a:off x="589311" y="505584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6" name="Shape 46"/>
          <p:cNvSpPr/>
          <p:nvPr/>
        </p:nvSpPr>
        <p:spPr>
          <a:xfrm>
            <a:off x="589311" y="312375"/>
            <a:ext cx="9752060" cy="884701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7" name="Shape 47"/>
          <p:cNvSpPr/>
          <p:nvPr/>
        </p:nvSpPr>
        <p:spPr>
          <a:xfrm>
            <a:off x="589311" y="312375"/>
            <a:ext cx="9762229" cy="833856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8" name="Shape 48"/>
          <p:cNvSpPr txBox="1">
            <a:spLocks noGrp="1"/>
          </p:cNvSpPr>
          <p:nvPr>
            <p:ph type="title"/>
          </p:nvPr>
        </p:nvSpPr>
        <p:spPr>
          <a:xfrm>
            <a:off x="567009" y="229255"/>
            <a:ext cx="9784531" cy="145161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9525">
            <a:noFill/>
          </a:ln>
        </p:spPr>
        <p:txBody>
          <a:bodyPr vert="horz" wrap="square" lIns="0" tIns="130810" rIns="0" bIns="0">
            <a:spAutoFit/>
          </a:bodyPr>
          <a:lstStyle>
            <a:defPPr/>
            <a:lvl1pPr lvl="0"/>
          </a:lstStyle>
          <a:p>
            <a:pPr marL="12700" indent="0" algn="ctr">
              <a:lnSpc>
                <a:spcPct val="100000"/>
              </a:lnSpc>
              <a:spcBef>
                <a:spcPts val="1030"/>
              </a:spcBef>
            </a:pPr>
            <a:r>
              <a:rPr sz="2550">
                <a:solidFill>
                  <a:srgbClr val="27079B"/>
                </a:solidFill>
              </a:rPr>
              <a:t>ФГБОУ ВО «Чеченский государственный университет </a:t>
            </a:r>
            <a:br>
              <a:rPr sz="2550">
                <a:solidFill>
                  <a:srgbClr val="27079B"/>
                </a:solidFill>
              </a:rPr>
            </a:br>
            <a:r>
              <a:rPr sz="2550">
                <a:solidFill>
                  <a:srgbClr val="27079B"/>
                </a:solidFill>
              </a:rPr>
              <a:t>им. А. А. Кадырова»</a:t>
            </a:r>
            <a:br>
              <a:rPr sz="2550">
                <a:solidFill>
                  <a:srgbClr val="27079B"/>
                </a:solidFill>
              </a:rPr>
            </a:br>
            <a:r>
              <a:rPr spc="-1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Биолого-химический факультет</a:t>
            </a:r>
            <a:br>
              <a:rPr b="0" u="sng" spc="-1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</a:br>
            <a:r>
              <a:rPr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Кафедра - Химия</a:t>
            </a:r>
            <a:endParaRPr sz="2550">
              <a:solidFill>
                <a:srgbClr val="27079B"/>
              </a:solidFill>
            </a:endParaRPr>
          </a:p>
        </p:txBody>
      </p:sp>
      <p:sp>
        <p:nvSpPr>
          <p:cNvPr id="49" name="Shape 49"/>
          <p:cNvSpPr/>
          <p:nvPr/>
        </p:nvSpPr>
        <p:spPr>
          <a:xfrm>
            <a:off x="5427169" y="1410625"/>
            <a:ext cx="20954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954"/>
              <a:gd name="ODFBottom" fmla="val 15875"/>
              <a:gd name="ODFWidth" fmla="val 20954"/>
              <a:gd name="ODFHeight" fmla="val 15875"/>
            </a:gdLst>
            <a:ahLst/>
            <a:cxnLst/>
            <a:rect l="OXMLTextRectL" t="OXMLTextRectT" r="OXMLTextRectR" b="OXMLTextRectB"/>
            <a:pathLst>
              <a:path w="20954" h="15875">
                <a:moveTo>
                  <a:pt x="20874" y="0"/>
                </a:moveTo>
                <a:lnTo>
                  <a:pt x="0" y="0"/>
                </a:lnTo>
                <a:lnTo>
                  <a:pt x="0" y="15253"/>
                </a:lnTo>
                <a:lnTo>
                  <a:pt x="20874" y="15253"/>
                </a:lnTo>
                <a:lnTo>
                  <a:pt x="2087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0" name="Shape 50"/>
          <p:cNvSpPr txBox="1"/>
          <p:nvPr/>
        </p:nvSpPr>
        <p:spPr>
          <a:xfrm>
            <a:off x="3627308" y="2323303"/>
            <a:ext cx="6138992" cy="505267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 indent="0" algn="ctr">
              <a:lnSpc>
                <a:spcPct val="100000"/>
              </a:lnSpc>
              <a:spcBef>
                <a:spcPts val="100"/>
              </a:spcBef>
            </a:pPr>
            <a:r>
              <a:rPr sz="3200" b="1" spc="-1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Портфолио</a:t>
            </a:r>
            <a:r>
              <a:rPr sz="3200" b="1" spc="-7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3200" b="1" spc="-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бакалавра</a:t>
            </a:r>
            <a:endParaRPr sz="3200" b="1">
              <a:solidFill>
                <a:srgbClr val="27079B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4356100" y="3358505"/>
            <a:ext cx="4668140" cy="1522148"/>
          </a:xfrm>
          <a:prstGeom prst="rect">
            <a:avLst/>
          </a:prstGeom>
        </p:spPr>
        <p:txBody>
          <a:bodyPr vert="horz" wrap="square" lIns="0" tIns="139065" rIns="0" bIns="0">
            <a:spAutoFit/>
          </a:bodyPr>
          <a:lstStyle>
            <a:defPPr/>
            <a:lvl1pPr lvl="0"/>
          </a:lstStyle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spc="10" dirty="0">
                <a:solidFill>
                  <a:srgbClr val="27079B"/>
                </a:solidFill>
              </a:rPr>
              <a:t>ФИ</a:t>
            </a:r>
            <a:r>
              <a:rPr lang="ru-RU" spc="10" dirty="0">
                <a:solidFill>
                  <a:srgbClr val="27079B"/>
                </a:solidFill>
              </a:rPr>
              <a:t>О: Алиева Залина </a:t>
            </a:r>
            <a:r>
              <a:rPr lang="ru-RU" spc="10" dirty="0" err="1">
                <a:solidFill>
                  <a:srgbClr val="27079B"/>
                </a:solidFill>
              </a:rPr>
              <a:t>Ваховна</a:t>
            </a:r>
            <a:endParaRPr lang="ru-RU" spc="10" dirty="0">
              <a:solidFill>
                <a:srgbClr val="27079B"/>
              </a:solidFill>
            </a:endParaRPr>
          </a:p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lang="ru-RU" dirty="0">
                <a:solidFill>
                  <a:srgbClr val="27079B"/>
                </a:solidFill>
              </a:rPr>
              <a:t>Форма обучения:</a:t>
            </a:r>
            <a:r>
              <a:rPr lang="ru-RU" spc="5" dirty="0">
                <a:solidFill>
                  <a:srgbClr val="27079B"/>
                </a:solidFill>
              </a:rPr>
              <a:t> </a:t>
            </a:r>
            <a:r>
              <a:rPr lang="ru-RU" b="1" i="1" spc="10" dirty="0">
                <a:solidFill>
                  <a:srgbClr val="27079B"/>
                </a:solidFill>
              </a:rPr>
              <a:t>очная</a:t>
            </a: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dirty="0">
                <a:solidFill>
                  <a:srgbClr val="27079B"/>
                </a:solidFill>
              </a:rPr>
              <a:t>Направление </a:t>
            </a:r>
            <a:r>
              <a:rPr spc="-10" dirty="0">
                <a:solidFill>
                  <a:srgbClr val="27079B"/>
                </a:solidFill>
              </a:rPr>
              <a:t>подготовки: 04.03.01 </a:t>
            </a:r>
            <a:r>
              <a:rPr b="1" i="1" spc="5" dirty="0">
                <a:solidFill>
                  <a:srgbClr val="27079B"/>
                </a:solidFill>
              </a:rPr>
              <a:t>Химия</a:t>
            </a: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u="sng" spc="10" dirty="0" err="1">
                <a:solidFill>
                  <a:srgbClr val="27079B"/>
                </a:solidFill>
              </a:rPr>
              <a:t>Профиль</a:t>
            </a:r>
            <a:r>
              <a:rPr u="sng" spc="10" dirty="0">
                <a:solidFill>
                  <a:srgbClr val="27079B"/>
                </a:solidFill>
              </a:rPr>
              <a:t> </a:t>
            </a:r>
            <a:r>
              <a:rPr b="1" i="1" spc="-5" dirty="0">
                <a:solidFill>
                  <a:srgbClr val="27079B"/>
                </a:solidFill>
              </a:rPr>
              <a:t>«</a:t>
            </a:r>
            <a:r>
              <a:rPr b="1" i="1" spc="-5" dirty="0" err="1">
                <a:solidFill>
                  <a:srgbClr val="27079B"/>
                </a:solidFill>
              </a:rPr>
              <a:t>Химия</a:t>
            </a:r>
            <a:r>
              <a:rPr b="1" i="1" spc="-20" dirty="0">
                <a:solidFill>
                  <a:srgbClr val="27079B"/>
                </a:solidFill>
              </a:rPr>
              <a:t>»</a:t>
            </a:r>
          </a:p>
        </p:txBody>
      </p:sp>
      <p:sp>
        <p:nvSpPr>
          <p:cNvPr id="52" name="Shape 52"/>
          <p:cNvSpPr/>
          <p:nvPr/>
        </p:nvSpPr>
        <p:spPr>
          <a:xfrm>
            <a:off x="4601309" y="5152813"/>
            <a:ext cx="45720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45720"/>
              <a:gd name="ODFBottom" fmla="val 15875"/>
              <a:gd name="ODFWidth" fmla="val 45720"/>
              <a:gd name="ODFHeight" fmla="val 15875"/>
            </a:gdLst>
            <a:ahLst/>
            <a:cxnLst/>
            <a:rect l="OXMLTextRectL" t="OXMLTextRectT" r="OXMLTextRectR" b="OXMLTextRectB"/>
            <a:pathLst>
              <a:path w="45720" h="15875">
                <a:moveTo>
                  <a:pt x="45311" y="0"/>
                </a:moveTo>
                <a:lnTo>
                  <a:pt x="0" y="0"/>
                </a:lnTo>
                <a:lnTo>
                  <a:pt x="0" y="15252"/>
                </a:lnTo>
                <a:lnTo>
                  <a:pt x="45311" y="15252"/>
                </a:lnTo>
                <a:lnTo>
                  <a:pt x="4531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9E416B5-FFA8-C82D-AD9D-953259298AE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00" y="89042"/>
            <a:ext cx="1215430" cy="1057189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09A6566-3498-4A60-43B4-962C4EEEDD60}"/>
              </a:ext>
            </a:extLst>
          </p:cNvPr>
          <p:cNvSpPr/>
          <p:nvPr/>
        </p:nvSpPr>
        <p:spPr>
          <a:xfrm>
            <a:off x="1282859" y="2323303"/>
            <a:ext cx="2520000" cy="3240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Место для фото</a:t>
            </a:r>
            <a:endParaRPr lang="ru-KZ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" name="Shape 57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8" name="Shape 5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9" name="Shape 59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0" name="Shape 6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1" name="Shape 61"/>
          <p:cNvSpPr/>
          <p:nvPr/>
        </p:nvSpPr>
        <p:spPr>
          <a:xfrm>
            <a:off x="556282" y="231022"/>
            <a:ext cx="9762229" cy="833856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4127500" y="389077"/>
            <a:ext cx="2023109" cy="54610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00"/>
              </a:spcBef>
            </a:pPr>
            <a:r>
              <a:rPr sz="3600">
                <a:solidFill>
                  <a:srgbClr val="27079B"/>
                </a:solidFill>
                <a:latin typeface="Arial"/>
                <a:ea typeface="Arial"/>
                <a:cs typeface="Arial"/>
              </a:rPr>
              <a:t>Приказы</a:t>
            </a:r>
          </a:p>
        </p:txBody>
      </p:sp>
      <p:sp>
        <p:nvSpPr>
          <p:cNvPr id="63" name="Shape 6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4" name="Shape 6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rgbClr val="27079B"/>
              </a:solidFill>
              <a:highlight>
                <a:srgbClr val="27079B"/>
              </a:highlight>
              <a:latin typeface="+mn-lt"/>
              <a:ea typeface="+mn-ea"/>
              <a:cs typeface="+mn-cs"/>
            </a:endParaRPr>
          </a:p>
        </p:txBody>
      </p:sp>
      <p:sp>
        <p:nvSpPr>
          <p:cNvPr id="65" name="Shape 6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6" name="Shape 66"/>
          <p:cNvSpPr txBox="1"/>
          <p:nvPr/>
        </p:nvSpPr>
        <p:spPr>
          <a:xfrm>
            <a:off x="868959" y="1690272"/>
            <a:ext cx="9324975" cy="47961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170180" rIns="0" bIns="0">
            <a:spAutoFit/>
          </a:bodyPr>
          <a:lstStyle/>
          <a:p>
            <a:pPr marL="76200" indent="0" algn="l">
              <a:lnSpc>
                <a:spcPct val="100000"/>
              </a:lnSpc>
              <a:spcBef>
                <a:spcPts val="1340"/>
              </a:spcBef>
            </a:pPr>
            <a:r>
              <a:rPr sz="1900" b="1" spc="15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О</a:t>
            </a:r>
            <a:r>
              <a:rPr sz="19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зачислении 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№ </a:t>
            </a:r>
            <a:r>
              <a:rPr lang="ru-RU" sz="1900" b="1" dirty="0">
                <a:latin typeface="Times New Roman"/>
                <a:ea typeface="Times New Roman"/>
                <a:cs typeface="Times New Roman"/>
              </a:rPr>
              <a:t>237/03-22  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от 0</a:t>
            </a:r>
            <a:r>
              <a:rPr lang="ru-RU" sz="1900" b="1" dirty="0">
                <a:latin typeface="Times New Roman"/>
                <a:ea typeface="Times New Roman"/>
                <a:cs typeface="Times New Roman"/>
              </a:rPr>
              <a:t>7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.08.202</a:t>
            </a:r>
            <a:r>
              <a:rPr lang="ru-RU"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6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г. </a:t>
            </a:r>
            <a:endParaRPr sz="1900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7D5D4E-1994-ABB5-DB07-ACE651A3E8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9104" y="239523"/>
            <a:ext cx="1007657" cy="87600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1" name="Shape 7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2" name="Shape 7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3" name="Shape 7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4" name="Shape 7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5" name="Shape 7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76" name="Table 76"/>
          <p:cNvGraphicFramePr>
            <a:graphicFrameLocks noGrp="1"/>
          </p:cNvGraphicFramePr>
          <p:nvPr>
            <p:ph type="body" idx="3"/>
            <p:extLst>
              <p:ext uri="{D42A27DB-BD31-4B8C-83A1-F6EECF244321}">
                <p14:modId xmlns:p14="http://schemas.microsoft.com/office/powerpoint/2010/main" val="3161312414"/>
              </p:ext>
            </p:extLst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77" name="Shape 7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8" name="Shape 7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9" name="Shape 7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5F3D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0" name="Shape 8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33FED05-2B8D-F36A-C8AD-C96EA27BEA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0142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5" name="Shape 8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6" name="Shape 8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7" name="Shape 8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8" name="Shape 8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9" name="Shape 8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90" name="Table 90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91" name="Shape 9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2" name="Shape 9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3" name="Shape 9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4" name="Shape 9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0912D7-0F32-8DB9-BCED-11FC571509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9" name="Shape 9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0" name="Shape 10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1" name="Shape 10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2" name="Shape 10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3" name="Shape 10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04" name="Table 104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5" name="Shape 10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6" name="Shape 10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7" name="Shape 10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8" name="Shape 10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83F670B-303F-F66E-96D6-FE078AD4B8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3" name="Shape 11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4" name="Shape 11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5" name="Shape 11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6" name="Shape 11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7" name="Shape 1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18" name="Table 118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19" name="Shape 11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0" name="Shape 12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1" name="Shape 12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2" name="Shape 122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42FE48F-44D4-A7E2-F06F-FB4DEBD979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631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8" name="Shape 128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9" name="Shape 129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0" name="Shape 130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1" name="Shape 13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32" name="Table 132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33" name="Shape 13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4" name="Shape 13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5" name="Shape 13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6" name="Shape 136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CA63848-DF6A-DC61-37DD-35008F6A6F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1" name="Shape 14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2" name="Shape 14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3" name="Shape 14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4" name="Shape 14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5" name="Shape 14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46" name="Table 146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47" name="Shape 14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8" name="Shape 14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9" name="Shape 14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0" name="Shape 15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8309BC3-43CE-51BB-EEF4-AE459DF8E1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5" name="Shape 15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6" name="Shape 15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7" name="Shape 15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8" name="Shape 15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9" name="Shape 15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60" name="Table 160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61" name="Shape 16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2" name="Shape 16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3" name="Shape 16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4" name="Shape 16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9576416-E79F-23EF-DC55-8E0D172C79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42909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9" name="Shape 16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0" name="Shape 17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1" name="Shape 17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2" name="Shape 17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3" name="Shape 17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74" name="Table 174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75" name="Shape 17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6" name="Shape 17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7" name="Shape 17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8" name="Shape 17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6D1067C-7684-2D33-2994-0B47553C9E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3881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/>
          <p:nvPr/>
        </p:nvSpPr>
        <p:spPr>
          <a:xfrm>
            <a:off x="884212" y="363219"/>
            <a:ext cx="8786495" cy="113919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8786495"/>
              <a:gd name="ODFBottom" fmla="val 1139190"/>
              <a:gd name="ODFWidth" fmla="val 8786495"/>
              <a:gd name="ODFHeight" fmla="val 1139190"/>
            </a:gdLst>
            <a:ahLst/>
            <a:cxnLst/>
            <a:rect l="OXMLTextRectL" t="OXMLTextRectT" r="OXMLTextRectR" b="OXMLTextRectB"/>
            <a:pathLst>
              <a:path w="8786495" h="1139190">
                <a:moveTo>
                  <a:pt x="0" y="0"/>
                </a:moveTo>
                <a:lnTo>
                  <a:pt x="8786006" y="0"/>
                </a:lnTo>
                <a:lnTo>
                  <a:pt x="8786006" y="1138927"/>
                </a:lnTo>
                <a:lnTo>
                  <a:pt x="0" y="1138927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3" name="Shape 183"/>
          <p:cNvSpPr txBox="1">
            <a:spLocks noGrp="1"/>
          </p:cNvSpPr>
          <p:nvPr>
            <p:ph type="title"/>
          </p:nvPr>
        </p:nvSpPr>
        <p:spPr>
          <a:xfrm>
            <a:off x="1770186" y="625086"/>
            <a:ext cx="8148514" cy="794705"/>
          </a:xfrm>
          <a:prstGeom prst="rect">
            <a:avLst/>
          </a:prstGeom>
        </p:spPr>
        <p:txBody>
          <a:bodyPr vert="horz" wrap="square" lIns="0" tIns="13334" rIns="0" bIns="0">
            <a:spAutoFit/>
          </a:bodyPr>
          <a:lstStyle>
            <a:defPPr/>
            <a:lvl1pPr lvl="0"/>
          </a:lstStyle>
          <a:p>
            <a:pPr marL="412115" marR="5080" indent="-400050" algn="ctr">
              <a:lnSpc>
                <a:spcPct val="150000"/>
              </a:lnSpc>
              <a:spcBef>
                <a:spcPts val="104"/>
              </a:spcBef>
            </a:pPr>
            <a:r>
              <a:rPr sz="1800" spc="10">
                <a:latin typeface="Times New Roman"/>
                <a:ea typeface="Times New Roman"/>
                <a:cs typeface="Times New Roman"/>
              </a:rPr>
              <a:t>УЧАСТИЕ БАКАЛАВРА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В </a:t>
            </a:r>
            <a:r>
              <a:rPr sz="1800" spc="10">
                <a:latin typeface="Times New Roman"/>
                <a:ea typeface="Times New Roman"/>
                <a:cs typeface="Times New Roman"/>
              </a:rPr>
              <a:t>ОБЩЕСТВЕННО-ЗНАЧИМЫХ 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МЕРОПРИЯТИЯХ </a:t>
            </a:r>
            <a:r>
              <a:rPr sz="1800">
                <a:latin typeface="Times New Roman"/>
                <a:ea typeface="Times New Roman"/>
                <a:cs typeface="Times New Roman"/>
              </a:rPr>
              <a:t>МЕЖДУНАРОДНОГО 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УРОВНЯ</a:t>
            </a:r>
            <a:endParaRPr sz="1800"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184" name="Table 184"/>
          <p:cNvGraphicFramePr/>
          <p:nvPr/>
        </p:nvGraphicFramePr>
        <p:xfrm>
          <a:off x="879594" y="2019693"/>
          <a:ext cx="9039106" cy="30929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391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3301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85" name="Shape 185"/>
          <p:cNvSpPr/>
          <p:nvPr/>
        </p:nvSpPr>
        <p:spPr>
          <a:xfrm>
            <a:off x="879594" y="1598834"/>
            <a:ext cx="2104906" cy="27359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DEE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87" name="Picture 187"/>
          <p:cNvPicPr/>
          <p:nvPr/>
        </p:nvPicPr>
        <p:blipFill>
          <a:blip r:embed="rId2"/>
          <a:stretch/>
        </p:blipFill>
        <p:spPr>
          <a:xfrm>
            <a:off x="3060700" y="1598835"/>
            <a:ext cx="6858000" cy="27359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4553F67-BD5E-401B-AD20-9310B8A709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134" y="638316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Group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2" name="Shape 192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E8EFF9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3" name="Shape 19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4" name="Shape 19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5" name="Shape 19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6" name="Shape 19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7" name="Shape 19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214880" marR="5080" indent="-1290320">
              <a:lnSpc>
                <a:spcPts val="2400"/>
              </a:lnSpc>
              <a:spcBef>
                <a:spcPts val="100"/>
              </a:spcBef>
            </a:pPr>
            <a:r>
              <a:t>УЧАСТИЕ </a:t>
            </a:r>
            <a:r>
              <a:rPr spc="10"/>
              <a:t>В</a:t>
            </a:r>
            <a:r>
              <a:rPr spc="-50"/>
              <a:t> </a:t>
            </a:r>
            <a:r>
              <a:rPr spc="-10"/>
              <a:t>НАУЧНО-ПРАКТИЧЕСКИХ  </a:t>
            </a:r>
            <a:r>
              <a:rPr spc="5"/>
              <a:t>КОНФЕРЕНЦИЯХ</a:t>
            </a:r>
          </a:p>
        </p:txBody>
      </p:sp>
      <p:sp>
        <p:nvSpPr>
          <p:cNvPr id="198" name="Shape 198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9" name="Shape 199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0" name="Shape 200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1" name="Shape 201"/>
          <p:cNvSpPr txBox="1"/>
          <p:nvPr/>
        </p:nvSpPr>
        <p:spPr>
          <a:xfrm>
            <a:off x="768927" y="1598751"/>
            <a:ext cx="9435694" cy="49064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2069" rIns="0" bIns="0">
            <a:spAutoFit/>
          </a:bodyPr>
          <a:lstStyle/>
          <a:p>
            <a:pPr marL="3282950" marR="2786380" indent="-509270" algn="l">
              <a:lnSpc>
                <a:spcPct val="101200"/>
              </a:lnSpc>
              <a:spcBef>
                <a:spcPts val="409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Основные тезисы работы были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представлены на 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научно-практических конференциях: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02" name="Shape 202"/>
          <p:cNvSpPr txBox="1"/>
          <p:nvPr/>
        </p:nvSpPr>
        <p:spPr>
          <a:xfrm>
            <a:off x="739314" y="5363836"/>
            <a:ext cx="4226385" cy="195822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03" name="Table 203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798219-8B30-2D5F-9559-116D34E74A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9142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8" name="Shape 208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9" name="Shape 20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0" name="Shape 21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1" name="Shape 21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2" name="Shape 21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3" name="Shape 213"/>
          <p:cNvSpPr txBox="1">
            <a:spLocks noGrp="1"/>
          </p:cNvSpPr>
          <p:nvPr>
            <p:ph type="title"/>
          </p:nvPr>
        </p:nvSpPr>
        <p:spPr>
          <a:xfrm>
            <a:off x="3706872" y="452179"/>
            <a:ext cx="3507104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rPr spc="5"/>
              <a:t>Выступления </a:t>
            </a:r>
            <a:r>
              <a:rPr spc="10"/>
              <a:t>на</a:t>
            </a:r>
            <a:r>
              <a:rPr spc="-20"/>
              <a:t> </a:t>
            </a:r>
            <a:r>
              <a:rPr spc="5"/>
              <a:t>конференциях</a:t>
            </a:r>
          </a:p>
        </p:txBody>
      </p:sp>
      <p:sp>
        <p:nvSpPr>
          <p:cNvPr id="214" name="Shape 214"/>
          <p:cNvSpPr txBox="1"/>
          <p:nvPr/>
        </p:nvSpPr>
        <p:spPr>
          <a:xfrm>
            <a:off x="746931" y="1486892"/>
            <a:ext cx="9457690" cy="3884928"/>
          </a:xfrm>
          <a:prstGeom prst="rect">
            <a:avLst/>
          </a:prstGeom>
          <a:solidFill>
            <a:srgbClr val="FEF0CA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0" rIns="0" bIns="0">
            <a:spAutoFit/>
          </a:bodyPr>
          <a:lstStyle/>
          <a:p>
            <a:pPr marL="0" indent="0" algn="l">
              <a:lnSpc>
                <a:spcPct val="100000"/>
              </a:lnSpc>
            </a:pPr>
            <a:endParaRPr sz="17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0" indent="0" algn="l">
              <a:lnSpc>
                <a:spcPct val="100000"/>
              </a:lnSpc>
              <a:spcBef>
                <a:spcPts val="45"/>
              </a:spcBef>
            </a:pP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76200" indent="0" algn="l">
              <a:lnSpc>
                <a:spcPct val="100000"/>
              </a:lnSpc>
              <a:spcBef>
                <a:spcPts val="5"/>
              </a:spcBef>
            </a:pP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Наименование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время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проведения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указать</a:t>
            </a:r>
            <a:r>
              <a:rPr sz="1600" b="1" spc="2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ссылку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15" name="Shape 21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6" name="Shape 21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7" name="Shape 21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F85EB5F-6B0C-C069-0BE6-21BC8B5159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29060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2" name="Shape 222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3" name="Shape 223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4" name="Shape 224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5" name="Shape 225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6" name="Shape 226"/>
          <p:cNvSpPr txBox="1">
            <a:spLocks noGrp="1"/>
          </p:cNvSpPr>
          <p:nvPr>
            <p:ph type="title"/>
          </p:nvPr>
        </p:nvSpPr>
        <p:spPr>
          <a:xfrm>
            <a:off x="2317515" y="350518"/>
            <a:ext cx="6296025" cy="62357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49855" marR="5080" indent="-2637790">
              <a:lnSpc>
                <a:spcPts val="2400"/>
              </a:lnSpc>
              <a:spcBef>
                <a:spcPts val="100"/>
              </a:spcBef>
            </a:pPr>
            <a:r>
              <a:rPr spc="5"/>
              <a:t>ПУБЛИКАЦИИ </a:t>
            </a:r>
            <a:r>
              <a:rPr spc="10"/>
              <a:t>В </a:t>
            </a:r>
            <a:r>
              <a:rPr spc="-15"/>
              <a:t>НАУЧНЫХ </a:t>
            </a:r>
            <a:r>
              <a:rPr spc="-5"/>
              <a:t>ИЗДАНИЯХ, </a:t>
            </a:r>
            <a:r>
              <a:rPr spc="-15"/>
              <a:t>НАУЧНЫЕ  </a:t>
            </a:r>
            <a:r>
              <a:rPr spc="-30"/>
              <a:t>СТАТЬИ</a:t>
            </a:r>
          </a:p>
        </p:txBody>
      </p:sp>
      <p:sp>
        <p:nvSpPr>
          <p:cNvPr id="227" name="Shape 22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8" name="Shape 22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9" name="Shape 22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0" name="Shape 230"/>
          <p:cNvSpPr txBox="1"/>
          <p:nvPr/>
        </p:nvSpPr>
        <p:spPr>
          <a:xfrm>
            <a:off x="594396" y="1598751"/>
            <a:ext cx="9457690" cy="62039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4610" rIns="0" bIns="0">
            <a:spAutoFit/>
          </a:bodyPr>
          <a:lstStyle/>
          <a:p>
            <a:pPr marL="284480" indent="0" algn="ctr">
              <a:lnSpc>
                <a:spcPct val="100000"/>
              </a:lnSpc>
              <a:spcBef>
                <a:spcPts val="430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Научные труды, участие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конференциях, научные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бакалавра за период</a:t>
            </a:r>
            <a:r>
              <a:rPr sz="1450" i="1" spc="7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i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обучения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31" name="Shape 231"/>
          <p:cNvSpPr txBox="1"/>
          <p:nvPr/>
        </p:nvSpPr>
        <p:spPr>
          <a:xfrm>
            <a:off x="739315" y="5363829"/>
            <a:ext cx="3362959" cy="424179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32" name="Table 232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761F5A-7C42-A9FA-C73A-241667F5A3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3102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7" name="Shape 237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8" name="Shape 23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9" name="Shape 239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0" name="Shape 240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1" name="Shape 241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2" name="Shape 242"/>
          <p:cNvSpPr txBox="1">
            <a:spLocks noGrp="1"/>
          </p:cNvSpPr>
          <p:nvPr>
            <p:ph type="title"/>
          </p:nvPr>
        </p:nvSpPr>
        <p:spPr>
          <a:xfrm>
            <a:off x="4657176" y="452253"/>
            <a:ext cx="1606550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t>Статьи</a:t>
            </a:r>
            <a:r>
              <a:rPr spc="-70"/>
              <a:t> </a:t>
            </a:r>
            <a:r>
              <a:rPr spc="10"/>
              <a:t>РИНЦ</a:t>
            </a:r>
          </a:p>
        </p:txBody>
      </p:sp>
      <p:sp>
        <p:nvSpPr>
          <p:cNvPr id="243" name="Shape 243"/>
          <p:cNvSpPr/>
          <p:nvPr/>
        </p:nvSpPr>
        <p:spPr>
          <a:xfrm>
            <a:off x="741846" y="1685188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4" name="Shape 244"/>
          <p:cNvSpPr txBox="1"/>
          <p:nvPr/>
        </p:nvSpPr>
        <p:spPr>
          <a:xfrm>
            <a:off x="746931" y="1690272"/>
            <a:ext cx="9457690" cy="600075"/>
          </a:xfrm>
          <a:prstGeom prst="rect">
            <a:avLst/>
          </a:prstGeom>
          <a:ln w="10168">
            <a:solidFill>
              <a:srgbClr val="F5BD14"/>
            </a:solidFill>
            <a:prstDash val="solid"/>
          </a:ln>
        </p:spPr>
        <p:txBody>
          <a:bodyPr vert="horz" wrap="square" lIns="0" tIns="187960" rIns="0" bIns="0">
            <a:spAutoFit/>
          </a:bodyPr>
          <a:lstStyle/>
          <a:p>
            <a:pPr marL="142240" indent="0" algn="ctr">
              <a:lnSpc>
                <a:spcPct val="100000"/>
              </a:lnSpc>
              <a:spcBef>
                <a:spcPts val="1480"/>
              </a:spcBef>
            </a:pPr>
            <a:r>
              <a:rPr sz="1600" b="1" spc="-2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Необходимо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написать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тему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сделать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из нее</a:t>
            </a:r>
            <a:r>
              <a:rPr sz="1600" b="1" spc="6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гипе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р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ссылк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45" name="Shape 245"/>
          <p:cNvSpPr/>
          <p:nvPr/>
        </p:nvSpPr>
        <p:spPr>
          <a:xfrm>
            <a:off x="8463060" y="2091946"/>
            <a:ext cx="36194" cy="133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36195"/>
              <a:gd name="ODFBottom" fmla="val 13335"/>
              <a:gd name="ODFWidth" fmla="val 36195"/>
              <a:gd name="ODFHeight" fmla="val 13335"/>
            </a:gdLst>
            <a:ahLst/>
            <a:cxnLst/>
            <a:rect l="OXMLTextRectL" t="OXMLTextRectT" r="OXMLTextRectR" b="OXMLTextRectB"/>
            <a:pathLst>
              <a:path w="36195" h="13335">
                <a:moveTo>
                  <a:pt x="35769" y="0"/>
                </a:moveTo>
                <a:lnTo>
                  <a:pt x="0" y="0"/>
                </a:lnTo>
                <a:lnTo>
                  <a:pt x="0" y="12711"/>
                </a:lnTo>
                <a:lnTo>
                  <a:pt x="35769" y="12711"/>
                </a:lnTo>
                <a:lnTo>
                  <a:pt x="3576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6" name="Shape 246"/>
          <p:cNvSpPr/>
          <p:nvPr/>
        </p:nvSpPr>
        <p:spPr>
          <a:xfrm>
            <a:off x="741846" y="2447862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7" name="Shape 247"/>
          <p:cNvSpPr/>
          <p:nvPr/>
        </p:nvSpPr>
        <p:spPr>
          <a:xfrm>
            <a:off x="741846" y="2452946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8" name="Shape 248"/>
          <p:cNvSpPr/>
          <p:nvPr/>
        </p:nvSpPr>
        <p:spPr>
          <a:xfrm>
            <a:off x="741846" y="305291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70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9" name="Shape 249"/>
          <p:cNvSpPr/>
          <p:nvPr/>
        </p:nvSpPr>
        <p:spPr>
          <a:xfrm>
            <a:off x="74693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0" name="Shape 250"/>
          <p:cNvSpPr/>
          <p:nvPr/>
        </p:nvSpPr>
        <p:spPr>
          <a:xfrm>
            <a:off x="1020409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1" name="Shape 251"/>
          <p:cNvSpPr/>
          <p:nvPr/>
        </p:nvSpPr>
        <p:spPr>
          <a:xfrm>
            <a:off x="741846" y="3210536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2" name="Shape 252"/>
          <p:cNvSpPr/>
          <p:nvPr/>
        </p:nvSpPr>
        <p:spPr>
          <a:xfrm>
            <a:off x="741846" y="3215621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3" name="Shape 253"/>
          <p:cNvSpPr/>
          <p:nvPr/>
        </p:nvSpPr>
        <p:spPr>
          <a:xfrm>
            <a:off x="741846" y="381559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4" name="Shape 254"/>
          <p:cNvSpPr/>
          <p:nvPr/>
        </p:nvSpPr>
        <p:spPr>
          <a:xfrm>
            <a:off x="74693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5" name="Shape 255"/>
          <p:cNvSpPr/>
          <p:nvPr/>
        </p:nvSpPr>
        <p:spPr>
          <a:xfrm>
            <a:off x="1020409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6" name="Shape 256"/>
          <p:cNvSpPr/>
          <p:nvPr/>
        </p:nvSpPr>
        <p:spPr>
          <a:xfrm>
            <a:off x="741846" y="3973211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7" name="Shape 257"/>
          <p:cNvSpPr/>
          <p:nvPr/>
        </p:nvSpPr>
        <p:spPr>
          <a:xfrm>
            <a:off x="741846" y="397829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8" name="Shape 258"/>
          <p:cNvSpPr/>
          <p:nvPr/>
        </p:nvSpPr>
        <p:spPr>
          <a:xfrm>
            <a:off x="741846" y="457826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9" name="Shape 259"/>
          <p:cNvSpPr/>
          <p:nvPr/>
        </p:nvSpPr>
        <p:spPr>
          <a:xfrm>
            <a:off x="74693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0" name="Shape 260"/>
          <p:cNvSpPr/>
          <p:nvPr/>
        </p:nvSpPr>
        <p:spPr>
          <a:xfrm>
            <a:off x="1020409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1" name="Shape 26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2" name="Shape 26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3" name="Shape 26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4" name="Shape 264"/>
          <p:cNvSpPr/>
          <p:nvPr/>
        </p:nvSpPr>
        <p:spPr>
          <a:xfrm>
            <a:off x="741846" y="4756223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5" name="Shape 265"/>
          <p:cNvSpPr/>
          <p:nvPr/>
        </p:nvSpPr>
        <p:spPr>
          <a:xfrm>
            <a:off x="741846" y="476130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6" name="Shape 266"/>
          <p:cNvSpPr/>
          <p:nvPr/>
        </p:nvSpPr>
        <p:spPr>
          <a:xfrm>
            <a:off x="741846" y="536127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7" name="Shape 267"/>
          <p:cNvSpPr/>
          <p:nvPr/>
        </p:nvSpPr>
        <p:spPr>
          <a:xfrm>
            <a:off x="74693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8" name="Shape 268"/>
          <p:cNvSpPr/>
          <p:nvPr/>
        </p:nvSpPr>
        <p:spPr>
          <a:xfrm>
            <a:off x="1020409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8192321-554D-673F-FDE0-A1B468E168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0631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Shape 27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3" name="Shape 273"/>
          <p:cNvSpPr/>
          <p:nvPr/>
        </p:nvSpPr>
        <p:spPr>
          <a:xfrm>
            <a:off x="568451" y="2722424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4" name="Shape 27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5" name="Shape 27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6" name="Shape 27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7" name="Shape 27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8" name="Shape 278"/>
          <p:cNvSpPr txBox="1">
            <a:spLocks noGrp="1"/>
          </p:cNvSpPr>
          <p:nvPr>
            <p:ph type="title"/>
          </p:nvPr>
        </p:nvSpPr>
        <p:spPr>
          <a:xfrm>
            <a:off x="2696706" y="452215"/>
            <a:ext cx="6269354" cy="60856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11120" marR="5080" indent="-2599055">
              <a:lnSpc>
                <a:spcPts val="2400"/>
              </a:lnSpc>
              <a:spcBef>
                <a:spcPts val="100"/>
              </a:spcBef>
            </a:pPr>
            <a:r>
              <a:rPr spc="-20"/>
              <a:t>ТЕМА </a:t>
            </a:r>
            <a:r>
              <a:rPr spc="10"/>
              <a:t>ВЫПУСКНОЙ </a:t>
            </a:r>
            <a:r>
              <a:t>КВАЛИФИКАЦИОННОЙ  </a:t>
            </a:r>
            <a:r>
              <a:rPr spc="-30"/>
              <a:t>РАБОТЫ</a:t>
            </a:r>
          </a:p>
        </p:txBody>
      </p:sp>
      <p:sp>
        <p:nvSpPr>
          <p:cNvPr id="279" name="Shape 27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0" name="Shape 28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1" name="Shape 28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2" name="Shape 282"/>
          <p:cNvSpPr/>
          <p:nvPr/>
        </p:nvSpPr>
        <p:spPr>
          <a:xfrm>
            <a:off x="568452" y="2244062"/>
            <a:ext cx="9783088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2796540"/>
              <a:gd name="ODFWidth" fmla="val 9467850"/>
              <a:gd name="ODFHeight" fmla="val 2796540"/>
            </a:gdLst>
            <a:ahLst/>
            <a:cxnLst/>
            <a:rect l="OXMLTextRectL" t="OXMLTextRectT" r="OXMLTextRectR" b="OXMLTextRectB"/>
            <a:pathLst>
              <a:path w="9467850" h="2796540">
                <a:moveTo>
                  <a:pt x="0" y="0"/>
                </a:moveTo>
                <a:lnTo>
                  <a:pt x="9467328" y="0"/>
                </a:lnTo>
                <a:lnTo>
                  <a:pt x="9467328" y="2796471"/>
                </a:lnTo>
                <a:lnTo>
                  <a:pt x="0" y="2796471"/>
                </a:lnTo>
                <a:lnTo>
                  <a:pt x="0" y="0"/>
                </a:lnTo>
                <a:close/>
              </a:path>
            </a:pathLst>
          </a:custGeom>
          <a:solidFill>
            <a:srgbClr val="D0E4FC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3" name="Shape 283"/>
          <p:cNvSpPr/>
          <p:nvPr/>
        </p:nvSpPr>
        <p:spPr>
          <a:xfrm>
            <a:off x="741846" y="271734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4" name="Shape 284"/>
          <p:cNvSpPr/>
          <p:nvPr/>
        </p:nvSpPr>
        <p:spPr>
          <a:xfrm>
            <a:off x="741846" y="5503643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5" name="Shape 285"/>
          <p:cNvSpPr/>
          <p:nvPr/>
        </p:nvSpPr>
        <p:spPr>
          <a:xfrm>
            <a:off x="672505" y="2707103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9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6" name="Shape 286"/>
          <p:cNvSpPr/>
          <p:nvPr/>
        </p:nvSpPr>
        <p:spPr>
          <a:xfrm>
            <a:off x="10204091" y="2712256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7" name="Shape 287"/>
          <p:cNvSpPr txBox="1"/>
          <p:nvPr/>
        </p:nvSpPr>
        <p:spPr>
          <a:xfrm>
            <a:off x="3896007" y="4403453"/>
            <a:ext cx="491420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8" name="Shape 288"/>
          <p:cNvSpPr txBox="1"/>
          <p:nvPr/>
        </p:nvSpPr>
        <p:spPr>
          <a:xfrm>
            <a:off x="3896008" y="4811732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9" name="Shape 289"/>
          <p:cNvSpPr/>
          <p:nvPr/>
        </p:nvSpPr>
        <p:spPr>
          <a:xfrm>
            <a:off x="834948" y="3267473"/>
            <a:ext cx="2491740" cy="158686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491740"/>
              <a:gd name="ODFBottom" fmla="val 1586864"/>
              <a:gd name="ODFWidth" fmla="val 2491740"/>
              <a:gd name="ODFHeight" fmla="val 1586864"/>
            </a:gdLst>
            <a:ahLst/>
            <a:cxnLst/>
            <a:rect l="OXMLTextRectL" t="OXMLTextRectT" r="OXMLTextRectR" b="OXMLTextRectB"/>
            <a:pathLst>
              <a:path w="2491740" h="1586864">
                <a:moveTo>
                  <a:pt x="0" y="0"/>
                </a:moveTo>
                <a:lnTo>
                  <a:pt x="2491402" y="0"/>
                </a:lnTo>
                <a:lnTo>
                  <a:pt x="2491402" y="1586362"/>
                </a:lnTo>
                <a:lnTo>
                  <a:pt x="0" y="158636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91" name="Picture 291"/>
          <p:cNvPicPr/>
          <p:nvPr/>
        </p:nvPicPr>
        <p:blipFill>
          <a:blip r:embed="rId7"/>
          <a:stretch/>
        </p:blipFill>
        <p:spPr>
          <a:xfrm>
            <a:off x="589312" y="1547188"/>
            <a:ext cx="9752060" cy="706637"/>
          </a:xfrm>
          <a:prstGeom prst="rect">
            <a:avLst/>
          </a:prstGeom>
        </p:spPr>
      </p:pic>
      <p:pic>
        <p:nvPicPr>
          <p:cNvPr id="293" name="Picture 293"/>
          <p:cNvPicPr/>
          <p:nvPr/>
        </p:nvPicPr>
        <p:blipFill>
          <a:blip r:embed="rId8"/>
          <a:stretch/>
        </p:blipFill>
        <p:spPr>
          <a:xfrm>
            <a:off x="3414704" y="2853247"/>
            <a:ext cx="6783783" cy="951058"/>
          </a:xfrm>
          <a:prstGeom prst="rect">
            <a:avLst/>
          </a:prstGeom>
        </p:spPr>
      </p:pic>
      <p:sp>
        <p:nvSpPr>
          <p:cNvPr id="294" name="Shape 294"/>
          <p:cNvSpPr txBox="1"/>
          <p:nvPr/>
        </p:nvSpPr>
        <p:spPr>
          <a:xfrm>
            <a:off x="3901434" y="4011049"/>
            <a:ext cx="477202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95" name="Shape 295"/>
          <p:cNvSpPr txBox="1"/>
          <p:nvPr/>
        </p:nvSpPr>
        <p:spPr>
          <a:xfrm>
            <a:off x="3901434" y="4439079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56D4666-DDE4-A71B-6025-A71115D461F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3463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Normal.dotm</Template>
  <TotalTime>4</TotalTime>
  <Words>586</Words>
  <Application>Microsoft Office PowerPoint</Application>
  <DocSecurity>0</DocSecurity>
  <PresentationFormat>Произвольный</PresentationFormat>
  <Paragraphs>180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Office Theme</vt:lpstr>
      <vt:lpstr>ФГБОУ ВО «Чеченский государственный университет  им. А. А. Кадырова» Биолого-химический факультет Кафедра - Химия</vt:lpstr>
      <vt:lpstr>Приказы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УЧАСТИЕ БАКАЛАВРА В ОБЩЕСТВЕННО-ЗНАЧИМЫХ  МЕРОПРИЯТИЯХ МЕЖДУНАРОДНОГО  УРОВНЯ</vt:lpstr>
      <vt:lpstr>УЧАСТИЕ В НАУЧНО-ПРАКТИЧЕСКИХ  КОНФЕРЕНЦИЯХ</vt:lpstr>
      <vt:lpstr>Выступления на конференциях</vt:lpstr>
      <vt:lpstr>ПУБЛИКАЦИИ В НАУЧНЫХ ИЗДАНИЯХ, НАУЧНЫЕ  СТАТЬИ</vt:lpstr>
      <vt:lpstr>Статьи РИНЦ</vt:lpstr>
      <vt:lpstr>ТЕМА ВЫПУСКНОЙ КВАЛИФИКАЦИОННОЙ  РАБОТЫ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ФГБОУ ВО «Чеченский государственный университет  им. А. А. Кадырова» Биолого-химический факультет Кафедра - Химия</dc:title>
  <dc:creator>Хеда Исаева</dc:creator>
  <cp:lastModifiedBy>Is Kh</cp:lastModifiedBy>
  <cp:revision>5</cp:revision>
  <dcterms:created xsi:type="dcterms:W3CDTF">2021-01-17T08:51:20Z</dcterms:created>
  <dcterms:modified xsi:type="dcterms:W3CDTF">2026-10-12T04:52:31Z</dcterms:modified>
</cp:coreProperties>
</file>