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5"/>
  </p:notesMasterIdLst>
  <p:sldIdLst>
    <p:sldId id="256" r:id="rId3"/>
    <p:sldId id="285" r:id="rId4"/>
    <p:sldId id="258" r:id="rId6"/>
    <p:sldId id="259" r:id="rId7"/>
    <p:sldId id="277" r:id="rId8"/>
    <p:sldId id="260" r:id="rId9"/>
    <p:sldId id="278" r:id="rId10"/>
    <p:sldId id="269" r:id="rId11"/>
    <p:sldId id="271" r:id="rId12"/>
    <p:sldId id="280" r:id="rId13"/>
    <p:sldId id="273" r:id="rId14"/>
    <p:sldId id="282" r:id="rId15"/>
    <p:sldId id="274" r:id="rId16"/>
    <p:sldId id="283" r:id="rId17"/>
    <p:sldId id="275" r:id="rId18"/>
    <p:sldId id="284" r:id="rId19"/>
    <p:sldId id="276" r:id="rId20"/>
    <p:sldId id="261" r:id="rId21"/>
    <p:sldId id="262" r:id="rId22"/>
    <p:sldId id="263" r:id="rId23"/>
    <p:sldId id="264" r:id="rId24"/>
    <p:sldId id="265" r:id="rId25"/>
    <p:sldId id="266" r:id="rId26"/>
    <p:sldId id="270" r:id="rId27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5pPr>
    <a:lvl6pPr marL="2286000" algn="l" defTabSz="914400"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6pPr>
    <a:lvl7pPr marL="2743200" algn="l" defTabSz="914400"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7pPr>
    <a:lvl8pPr marL="3200400" algn="l" defTabSz="914400"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8pPr>
    <a:lvl9pPr marL="3657600" algn="l" defTabSz="914400"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85"/>
            <p14:sldId id="258"/>
            <p14:sldId id="259"/>
            <p14:sldId id="277"/>
            <p14:sldId id="260"/>
            <p14:sldId id="278"/>
            <p14:sldId id="269"/>
            <p14:sldId id="271"/>
            <p14:sldId id="280"/>
            <p14:sldId id="273"/>
            <p14:sldId id="282"/>
            <p14:sldId id="274"/>
            <p14:sldId id="283"/>
            <p14:sldId id="275"/>
            <p14:sldId id="284"/>
            <p14:sldId id="276"/>
            <p14:sldId id="261"/>
            <p14:sldId id="262"/>
            <p14:sldId id="263"/>
            <p14:sldId id="264"/>
            <p14:sldId id="265"/>
            <p14:sldId id="266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108" d="100"/>
          <a:sy n="108" d="100"/>
        </p:scale>
        <p:origin x="678" y="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30" Type="http://schemas.openxmlformats.org/officeDocument/2006/relationships/tableStyles" Target="tableStyles.xml"/><Relationship Id="rId3" Type="http://schemas.openxmlformats.org/officeDocument/2006/relationships/slide" Target="slides/slide1.xml"/><Relationship Id="rId29" Type="http://schemas.openxmlformats.org/officeDocument/2006/relationships/viewProps" Target="viewProps.xml"/><Relationship Id="rId28" Type="http://schemas.openxmlformats.org/officeDocument/2006/relationships/presProps" Target="presProps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611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611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3E74A7-19BB-46F7-B73A-B388FA35CE99}" type="datetimeFigureOut">
              <a:rPr lang="ru-RU" smtClean="0"/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11580813"/>
            <a:ext cx="2971800" cy="611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11580813"/>
            <a:ext cx="2971800" cy="611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555D0C-424D-4327-A97F-FBACCCA323C8}" type="slidenum">
              <a:rPr lang="ru-RU" smtClean="0"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  <p:txBody>
          <a:bodyPr/>
          <a:lstStyle/>
          <a:p/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4CCA1C3F-DD6B-4D30-8A93-4DA252927A2B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PhAnim="0" userDrawn="1">
  <p:cSld name="Титульный слайд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PhAnim="0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showMasterPhAnim="0" userDrawn="1">
  <p:cSld name="Заголовок раздела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 showMasterPhAnim="0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 showMasterPhAnim="0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 showMasterPhAnim="0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PhAnim="0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 showMasterPhAnim="0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 showMasterPhAnim="0" showMasterSp="0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 showMasterPhAnim="0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 showMasterPhAnim="0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2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/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 panose="020B0604020202020204"/>
                <a:cs typeface="Arial" panose="020B0604020202020204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 panose="020B0604020202020204"/>
                <a:cs typeface="Arial" panose="020B0604020202020204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/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panose="020B0604020202020204"/>
                <a:cs typeface="Arial" panose="020B0604020202020204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panose="020B0604020202020204"/>
                <a:cs typeface="Arial" panose="020B0604020202020204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380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380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405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185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image" Target="../media/image12.png"/><Relationship Id="rId8" Type="http://schemas.openxmlformats.org/officeDocument/2006/relationships/image" Target="../media/image11.png"/><Relationship Id="rId7" Type="http://schemas.openxmlformats.org/officeDocument/2006/relationships/image" Target="../media/image10.png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jpeg"/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3" Type="http://schemas.openxmlformats.org/officeDocument/2006/relationships/slideLayout" Target="../slideLayouts/slideLayout1.xml"/><Relationship Id="rId12" Type="http://schemas.openxmlformats.org/officeDocument/2006/relationships/image" Target="../media/image15.png"/><Relationship Id="rId11" Type="http://schemas.openxmlformats.org/officeDocument/2006/relationships/image" Target="../media/image14.png"/><Relationship Id="rId10" Type="http://schemas.openxmlformats.org/officeDocument/2006/relationships/image" Target="../media/image13.png"/><Relationship Id="rId1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/>
          <p:nvPr/>
        </p:nvSpPr>
        <p:spPr bwMode="auto">
          <a:xfrm>
            <a:off x="2783632" y="752958"/>
            <a:ext cx="8692642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r">
              <a:defRPr/>
            </a:pPr>
            <a:r>
              <a:rPr lang="en-US" sz="3200" b="1" dirty="0">
                <a:solidFill>
                  <a:srgbClr val="009EEC"/>
                </a:solidFill>
              </a:rPr>
              <a:t> 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   «Чеченский государственный университет им. А.А. Кадырова»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6"/>
          <p:cNvSpPr/>
          <p:nvPr/>
        </p:nvSpPr>
        <p:spPr bwMode="auto">
          <a:xfrm>
            <a:off x="1392006" y="1860471"/>
            <a:ext cx="11239536" cy="6463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3600" b="1" dirty="0">
                <a:latin typeface="Times New Roman" panose="02020603050405020304"/>
                <a:cs typeface="Times New Roman" panose="02020603050405020304"/>
              </a:rPr>
              <a:t>Колледж</a:t>
            </a:r>
            <a:endParaRPr sz="3200" b="1" dirty="0"/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2166910" y="2533650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</a:t>
            </a:r>
            <a:endParaRPr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24175" y="4004945"/>
            <a:ext cx="8542655" cy="61595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ФИО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Исмаилов Муслим Аюбович</a:t>
            </a:r>
            <a:endParaRPr lang="ru-RU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24175" y="4473575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</a:t>
            </a:r>
            <a:r>
              <a:rPr lang="ru-RU" sz="2400" dirty="0">
                <a:solidFill>
                  <a:srgbClr val="D9D9D9"/>
                </a:solidFill>
              </a:rPr>
              <a:t>:  </a:t>
            </a:r>
            <a:r>
              <a:rPr lang="ru-RU" sz="2400" dirty="0">
                <a:latin typeface="Times New Roman" panose="02020603050405020304"/>
                <a:cs typeface="Times New Roman" panose="02020603050405020304"/>
              </a:rPr>
              <a:t>Очная</a:t>
            </a:r>
            <a:endParaRPr dirty="0"/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2784475" y="4858385"/>
            <a:ext cx="8986520" cy="1222375"/>
          </a:xfrm>
          <a:prstGeom prst="rect">
            <a:avLst/>
          </a:prstGeom>
          <a:noFill/>
          <a:ln>
            <a:noFill/>
          </a:ln>
        </p:spPr>
        <p:txBody>
          <a:bodyPr wrap="none">
            <a:no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</a:t>
            </a:r>
            <a:r>
              <a:rPr lang="ru-RU" sz="2400" dirty="0">
                <a:solidFill>
                  <a:srgbClr val="D9D9D9"/>
                </a:solidFill>
              </a:rPr>
              <a:t>: </a:t>
            </a:r>
            <a:r>
              <a:rPr lang="ru-RU" sz="24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и управление программным </a:t>
            </a:r>
            <a:endParaRPr lang="ru-RU" sz="2400" dirty="0">
              <a:solidFill>
                <a:srgbClr val="D9D9D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ru-RU" sz="24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обеспечением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24174" y="5320188"/>
            <a:ext cx="8716441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endParaRPr lang="ru-RU" sz="2400" dirty="0">
              <a:solidFill>
                <a:srgbClr val="D9D9D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ru-RU" sz="24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Квалификация</a:t>
            </a:r>
            <a:r>
              <a:rPr lang="ru-RU" sz="240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Программист</a:t>
            </a:r>
            <a:endParaRPr lang="ru-RU" sz="24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247997" cy="3247997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629" y="3736016"/>
            <a:ext cx="2428942" cy="2428942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9629" y="3736016"/>
            <a:ext cx="2428942" cy="2428942"/>
          </a:xfrm>
          <a:prstGeom prst="rect">
            <a:avLst/>
          </a:prstGeom>
        </p:spPr>
      </p:pic>
      <p:pic>
        <p:nvPicPr>
          <p:cNvPr id="14" name="Изображение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1135" y="3716655"/>
            <a:ext cx="2435225" cy="2446020"/>
          </a:xfrm>
          <a:prstGeom prst="rect">
            <a:avLst/>
          </a:prstGeom>
        </p:spPr>
      </p:pic>
      <p:pic>
        <p:nvPicPr>
          <p:cNvPr id="3" name="Изображение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1135" y="3735705"/>
            <a:ext cx="2437765" cy="2453640"/>
          </a:xfrm>
          <a:prstGeom prst="rect">
            <a:avLst/>
          </a:prstGeom>
        </p:spPr>
      </p:pic>
      <p:pic>
        <p:nvPicPr>
          <p:cNvPr id="12" name="Изображение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8600" y="3789045"/>
            <a:ext cx="2412365" cy="2491740"/>
          </a:xfrm>
          <a:prstGeom prst="rect">
            <a:avLst/>
          </a:prstGeom>
        </p:spPr>
      </p:pic>
      <p:pic>
        <p:nvPicPr>
          <p:cNvPr id="15" name="Изображение 1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0025" y="3716655"/>
            <a:ext cx="2441575" cy="2528570"/>
          </a:xfrm>
          <a:prstGeom prst="rect">
            <a:avLst/>
          </a:prstGeom>
        </p:spPr>
      </p:pic>
      <p:pic>
        <p:nvPicPr>
          <p:cNvPr id="16" name="Изображение 1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91135" y="3719195"/>
            <a:ext cx="2434590" cy="2555240"/>
          </a:xfrm>
          <a:prstGeom prst="rect">
            <a:avLst/>
          </a:prstGeom>
        </p:spPr>
      </p:pic>
      <p:sp>
        <p:nvSpPr>
          <p:cNvPr id="17" name="Текстовое поле 16"/>
          <p:cNvSpPr txBox="1"/>
          <p:nvPr/>
        </p:nvSpPr>
        <p:spPr>
          <a:xfrm>
            <a:off x="8610600" y="423735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endParaRPr lang="ru-RU" altLang="en-US"/>
          </a:p>
        </p:txBody>
      </p:sp>
      <p:pic>
        <p:nvPicPr>
          <p:cNvPr id="18" name="Изображение 17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63195" y="3735705"/>
            <a:ext cx="2512060" cy="2509520"/>
          </a:xfrm>
          <a:prstGeom prst="rect">
            <a:avLst/>
          </a:prstGeom>
        </p:spPr>
      </p:pic>
      <p:pic>
        <p:nvPicPr>
          <p:cNvPr id="19" name="Изображение 18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80975" y="3719195"/>
            <a:ext cx="2506345" cy="2515870"/>
          </a:xfrm>
          <a:prstGeom prst="rect">
            <a:avLst/>
          </a:prstGeom>
        </p:spPr>
      </p:pic>
      <p:pic>
        <p:nvPicPr>
          <p:cNvPr id="20" name="Изображение 19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80340" y="3736340"/>
            <a:ext cx="2494915" cy="2544445"/>
          </a:xfrm>
          <a:prstGeom prst="rect">
            <a:avLst/>
          </a:prstGeom>
        </p:spPr>
      </p:pic>
      <p:pic>
        <p:nvPicPr>
          <p:cNvPr id="21" name="Изображение 20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19710" y="3736340"/>
            <a:ext cx="2455545" cy="250888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3" name="Заголовок 1"/>
          <p:cNvSpPr>
            <a:spLocks noGrp="1" noEditPoints="1"/>
          </p:cNvSpPr>
          <p:nvPr>
            <p:ph type="title"/>
          </p:nvPr>
        </p:nvSpPr>
        <p:spPr>
          <a:xfrm>
            <a:off x="2200275" y="239713"/>
            <a:ext cx="7791450" cy="623887"/>
          </a:xfrm>
        </p:spPr>
        <p:txBody>
          <a:bodyPr rtlCol="0"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</a:pPr>
            <a:r>
              <a:rPr lang="ru-RU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Приказы</a:t>
            </a:r>
            <a:endParaRPr lang="ru-RU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8604" name="Прямоугольник 4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5" name="Прямоугольник 5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6" name="Прямоугольник 6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7" name="Прямоугольник 7"/>
          <p:cNvSpPr/>
          <p:nvPr/>
        </p:nvSpPr>
        <p:spPr>
          <a:xfrm>
            <a:off x="313928" y="1873825"/>
            <a:ext cx="1155705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ru-RU" sz="2400" b="1" dirty="0">
                <a:solidFill>
                  <a:srgbClr val="0070C0"/>
                </a:solidFill>
              </a:rPr>
              <a:t>О зачислении № 242/03-22  ОФО (СПО) 18.08.2026г.</a:t>
            </a:r>
            <a:endParaRPr lang="ru-RU" sz="2400" b="1" dirty="0">
              <a:solidFill>
                <a:srgbClr val="0070C0"/>
              </a:solidFill>
            </a:endParaRPr>
          </a:p>
        </p:txBody>
      </p:sp>
      <p:sp>
        <p:nvSpPr>
          <p:cNvPr id="1048608" name="Прямоугольник 8"/>
          <p:cNvSpPr/>
          <p:nvPr/>
        </p:nvSpPr>
        <p:spPr>
          <a:xfrm>
            <a:off x="275431" y="2833688"/>
            <a:ext cx="11557051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solidFill>
                  <a:srgbClr val="0070C0"/>
                </a:solidFill>
              </a:rPr>
              <a:t>Переводной</a:t>
            </a:r>
            <a:endParaRPr lang="ru-RU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09" name="Прямоугольник 12"/>
          <p:cNvSpPr/>
          <p:nvPr/>
        </p:nvSpPr>
        <p:spPr>
          <a:xfrm>
            <a:off x="275431" y="3789040"/>
            <a:ext cx="11557051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solidFill>
                  <a:srgbClr val="0070C0"/>
                </a:solidFill>
              </a:rPr>
              <a:t>Переводной   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1048610" name="Прямоугольник 13"/>
          <p:cNvSpPr/>
          <p:nvPr/>
        </p:nvSpPr>
        <p:spPr>
          <a:xfrm>
            <a:off x="352425" y="4754563"/>
            <a:ext cx="11480057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ru-RU" sz="2400" b="1" dirty="0">
                <a:solidFill>
                  <a:srgbClr val="0070C0"/>
                </a:solidFill>
              </a:rPr>
              <a:t>Переводной </a:t>
            </a:r>
            <a:endParaRPr lang="ru-RU" sz="2400" b="1" dirty="0">
              <a:solidFill>
                <a:srgbClr val="0070C0"/>
              </a:solidFill>
            </a:endParaRPr>
          </a:p>
        </p:txBody>
      </p:sp>
      <p:sp>
        <p:nvSpPr>
          <p:cNvPr id="1048611" name="Прямоугольник 14"/>
          <p:cNvSpPr/>
          <p:nvPr/>
        </p:nvSpPr>
        <p:spPr>
          <a:xfrm>
            <a:off x="352425" y="5730875"/>
            <a:ext cx="11480057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ru-RU" sz="2400" b="1" dirty="0">
                <a:solidFill>
                  <a:srgbClr val="0070C0"/>
                </a:solidFill>
              </a:rPr>
              <a:t>Переводной </a:t>
            </a:r>
            <a:endParaRPr lang="ru-RU" sz="2400" b="1" dirty="0">
              <a:solidFill>
                <a:srgbClr val="0070C0"/>
              </a:solidFill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2316" y="-51848"/>
            <a:ext cx="1172623" cy="1172623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530350" y="150813"/>
            <a:ext cx="8641080" cy="46464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/>
              <a:t>ПУБЛИКАЦИИ В НАУЧНЫХ ИЗДАНИЯХ, НАУЧНЫЕ СТАТЬИ</a:t>
            </a:r>
            <a:endParaRPr lang="ru-RU" sz="2400" b="1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0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/>
          <p:nvPr/>
        </p:nvSpPr>
        <p:spPr bwMode="auto">
          <a:xfrm>
            <a:off x="385762" y="1763713"/>
            <a:ext cx="11426825" cy="3693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 panose="020F0502020204030204"/>
              </a:rPr>
              <a:t>Научные труды, участие в конференциях,  научные статьи за период обучения </a:t>
            </a:r>
            <a:endParaRPr dirty="0"/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/>
        </p:nvGraphicFramePr>
        <p:xfrm>
          <a:off x="195263" y="2813050"/>
          <a:ext cx="11798300" cy="3114676"/>
        </p:xfrm>
        <a:graphic>
          <a:graphicData uri="http://schemas.openxmlformats.org/drawingml/2006/table">
            <a:tbl>
              <a:tblPr/>
              <a:tblGrid>
                <a:gridCol w="782637"/>
                <a:gridCol w="5116513"/>
                <a:gridCol w="2949575"/>
                <a:gridCol w="2949575"/>
              </a:tblGrid>
              <a:tr h="51814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№</a:t>
                      </a:r>
                      <a:endParaRPr lang="en-US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Наименование работы,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ее вид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Выходные данные*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Соавторы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63485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1.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2.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3.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4.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831080" cy="37274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 panose="020F0502020204030204"/>
              </a:rPr>
              <a:t>* - Оформляются в соответствии с ГОСТ 7.1-2003 </a:t>
            </a:r>
            <a:endParaRPr lang="ru-RU" sz="1600" b="1">
              <a:solidFill>
                <a:srgbClr val="1F497D"/>
              </a:solidFill>
              <a:latin typeface="Calibri" panose="020F0502020204030204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/>
        </p:nvGraphicFramePr>
        <p:xfrm>
          <a:off x="666712" y="2285992"/>
          <a:ext cx="10069504" cy="4034466"/>
        </p:xfrm>
        <a:graphic>
          <a:graphicData uri="http://schemas.openxmlformats.org/drawingml/2006/table">
            <a:tbl>
              <a:tblPr/>
              <a:tblGrid>
                <a:gridCol w="891144"/>
                <a:gridCol w="4687887"/>
                <a:gridCol w="4490473"/>
              </a:tblGrid>
              <a:tr h="503967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400" dirty="0" err="1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96437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семестр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355731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  <a:endParaRPr lang="ru-RU" dirty="0">
                        <a:solidFill>
                          <a:srgbClr val="0070C0"/>
                        </a:solidFill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b="1" dirty="0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 dirty="0">
              <a:solidFill>
                <a:srgbClr val="4175B5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/>
        </p:nvGraphicFramePr>
        <p:xfrm>
          <a:off x="666712" y="2285992"/>
          <a:ext cx="10069504" cy="4034466"/>
        </p:xfrm>
        <a:graphic>
          <a:graphicData uri="http://schemas.openxmlformats.org/drawingml/2006/table">
            <a:tbl>
              <a:tblPr/>
              <a:tblGrid>
                <a:gridCol w="891144"/>
                <a:gridCol w="4687887"/>
                <a:gridCol w="4490473"/>
              </a:tblGrid>
              <a:tr h="503967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400" dirty="0" err="1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96437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семестр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355731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10</a:t>
                      </a:r>
                      <a:endParaRPr lang="ru-RU" dirty="0">
                        <a:solidFill>
                          <a:srgbClr val="0070C0"/>
                        </a:solidFill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b="1" dirty="0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 dirty="0">
              <a:solidFill>
                <a:srgbClr val="4175B5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140528" y="314325"/>
            <a:ext cx="7595349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738150" y="2143116"/>
          <a:ext cx="10525156" cy="4188620"/>
        </p:xfrm>
        <a:graphic>
          <a:graphicData uri="http://schemas.openxmlformats.org/drawingml/2006/table">
            <a:tbl>
              <a:tblPr/>
              <a:tblGrid>
                <a:gridCol w="931544"/>
                <a:gridCol w="5248312"/>
                <a:gridCol w="4345300"/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№</a:t>
                      </a:r>
                      <a:endParaRPr lang="en-US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Наименование дисциплины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Оценка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2 семестр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Русский язык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Литература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Иностранный язык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Математика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Информатика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Физика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Химия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Биология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Обществознание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>
              <a:solidFill>
                <a:srgbClr val="4175B5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140528" y="314325"/>
            <a:ext cx="7595349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738150" y="2143116"/>
          <a:ext cx="10525156" cy="4188620"/>
        </p:xfrm>
        <a:graphic>
          <a:graphicData uri="http://schemas.openxmlformats.org/drawingml/2006/table">
            <a:tbl>
              <a:tblPr/>
              <a:tblGrid>
                <a:gridCol w="931544"/>
                <a:gridCol w="5248312"/>
                <a:gridCol w="4345300"/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№</a:t>
                      </a:r>
                      <a:endParaRPr lang="en-US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Наименование дисциплины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Оценка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2 семестр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География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13.</a:t>
                      </a:r>
                      <a:endParaRPr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ОБЗР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14.</a:t>
                      </a:r>
                      <a:endParaRPr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ОПД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15.</a:t>
                      </a:r>
                      <a:endParaRPr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Родной язык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16.</a:t>
                      </a:r>
                      <a:endParaRPr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17.</a:t>
                      </a:r>
                      <a:endParaRPr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18.</a:t>
                      </a:r>
                      <a:endParaRPr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19.</a:t>
                      </a:r>
                      <a:endParaRPr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20.</a:t>
                      </a:r>
                      <a:endParaRPr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>
              <a:solidFill>
                <a:srgbClr val="4175B5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№</a:t>
                      </a:r>
                      <a:endParaRPr lang="en-US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Наименование дисциплины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3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ru-RU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>
              <a:solidFill>
                <a:srgbClr val="4175B5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№</a:t>
                      </a:r>
                      <a:endParaRPr lang="en-US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Наименование дисциплины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4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200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>
              <a:solidFill>
                <a:srgbClr val="4175B5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№</a:t>
                      </a:r>
                      <a:endParaRPr lang="en-US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Наименование дисциплины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4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22.</a:t>
                      </a:r>
                      <a:endParaRPr sz="1200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>
              <a:solidFill>
                <a:srgbClr val="4175B5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Наименование дисциплины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6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>
              <a:solidFill>
                <a:srgbClr val="4175B5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389568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Наименование дисциплины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6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48678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ru-RU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>
              <a:solidFill>
                <a:srgbClr val="4175B5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389568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Наименование дисциплины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7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3.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4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5.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6.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7.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>
              <a:solidFill>
                <a:srgbClr val="4175B5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389568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Наименование дисциплины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7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11.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12.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13.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14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15.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16.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17.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18.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19.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20.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>
              <a:solidFill>
                <a:srgbClr val="4175B5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380192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Наименование дисциплины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8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3.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4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5.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6.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7.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>
              <a:solidFill>
                <a:srgbClr val="4175B5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380192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Наименование дисциплины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8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11.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12.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13.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14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15.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16.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17.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18.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19.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20.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>
              <a:solidFill>
                <a:srgbClr val="4175B5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753938" y="314325"/>
            <a:ext cx="11174710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ВЫПОЛНЕННЫЕ КУРСОВЫЕ РАБОТЫ (ПРОЕКТЫ) ПРИ НАЛИЧИИ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239712" y="1770361"/>
          <a:ext cx="11712575" cy="2346756"/>
        </p:xfrm>
        <a:graphic>
          <a:graphicData uri="http://schemas.openxmlformats.org/drawingml/2006/table">
            <a:tbl>
              <a:tblPr/>
              <a:tblGrid>
                <a:gridCol w="3912072"/>
                <a:gridCol w="4824536"/>
                <a:gridCol w="2975967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+mn-cs"/>
                        </a:rPr>
                        <a:t>Наименование дисциплины</a:t>
                      </a:r>
                      <a:endParaRPr lang="ru-RU" sz="1400"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dirty="0"/>
                        <a:t>Наименование курсовой работы (проекта)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</a:tr>
              <a:tr h="34842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3.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4.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379412" y="169862"/>
            <a:ext cx="10974387" cy="1423987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 algn="ctr">
              <a:defRPr/>
            </a:pPr>
            <a:r>
              <a:rPr lang="ru-RU" sz="3600" dirty="0"/>
              <a:t>Участие в общественно-значимых мероприятиях международного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7395" y="-10689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в общественно-значимых мероприятиях всероссийского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34772"/>
            <a:ext cx="967012" cy="967012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в общественно-значимых мероприятиях республиканского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" y="-26979"/>
            <a:ext cx="983432" cy="983432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 lang="ru-RU" sz="2400" b="1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/>
          <p:nvPr/>
        </p:nvSpPr>
        <p:spPr bwMode="auto">
          <a:xfrm>
            <a:off x="385762" y="1763713"/>
            <a:ext cx="11426825" cy="6461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i="1">
                <a:latin typeface="Calibri" panose="020F0502020204030204"/>
              </a:rPr>
              <a:t>Основные тезисы работы были представлены на</a:t>
            </a:r>
            <a:endParaRPr lang="ru-RU" i="1">
              <a:latin typeface="Calibri" panose="020F0502020204030204"/>
            </a:endParaRPr>
          </a:p>
          <a:p>
            <a:pPr algn="ctr">
              <a:defRPr/>
            </a:pPr>
            <a:r>
              <a:rPr lang="ru-RU" i="1">
                <a:latin typeface="Calibri" panose="020F0502020204030204"/>
              </a:rPr>
              <a:t>научно-практических конференциях:</a:t>
            </a:r>
            <a:endParaRPr lang="ru-RU" i="1">
              <a:latin typeface="Calibri" panose="020F0502020204030204"/>
            </a:endParaRPr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/>
        </p:nvGraphicFramePr>
        <p:xfrm>
          <a:off x="195263" y="2813050"/>
          <a:ext cx="11798300" cy="1701748"/>
        </p:xfrm>
        <a:graphic>
          <a:graphicData uri="http://schemas.openxmlformats.org/drawingml/2006/table">
            <a:tbl>
              <a:tblPr/>
              <a:tblGrid>
                <a:gridCol w="782637"/>
                <a:gridCol w="5116513"/>
                <a:gridCol w="2949575"/>
                <a:gridCol w="2949575"/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№</a:t>
                      </a:r>
                      <a:endParaRPr lang="en-US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Наименование работы,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ее вид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Выходные данные*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Соавторы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5298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1.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2.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 panose="020F0502020204030204"/>
              </a:rPr>
              <a:t>* - Оформляются в соответствии с ГОСТ 7.1-2003 </a:t>
            </a:r>
            <a:endParaRPr lang="ru-RU" sz="1600" b="1">
              <a:solidFill>
                <a:srgbClr val="1F497D"/>
              </a:solidFill>
              <a:latin typeface="Calibri" panose="020F0502020204030204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 lang="ru-RU" sz="2400" b="1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95263" y="1711325"/>
          <a:ext cx="11798300" cy="1806577"/>
        </p:xfrm>
        <a:graphic>
          <a:graphicData uri="http://schemas.openxmlformats.org/drawingml/2006/table">
            <a:tbl>
              <a:tblPr/>
              <a:tblGrid>
                <a:gridCol w="782637"/>
                <a:gridCol w="5116513"/>
                <a:gridCol w="2949575"/>
                <a:gridCol w="2949575"/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№</a:t>
                      </a:r>
                      <a:endParaRPr lang="en-US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Наименование работы,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ее вид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Выходные данные*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Соавторы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634709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1.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2.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 panose="020F0502020204030204"/>
              </a:rPr>
              <a:t>* - Оформляются в соответствии с ГОСТ 7.1-2003 </a:t>
            </a:r>
            <a:endParaRPr lang="ru-RU" sz="1600" b="1">
              <a:solidFill>
                <a:srgbClr val="1F497D"/>
              </a:solidFill>
              <a:latin typeface="Calibri" panose="020F0502020204030204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C8E3FB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3690938" y="344935"/>
            <a:ext cx="3591047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СТРУКТУРА ВКР (НКР)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/>
          <p:nvPr/>
        </p:nvSpPr>
        <p:spPr bwMode="auto">
          <a:xfrm>
            <a:off x="385762" y="1828800"/>
            <a:ext cx="11426825" cy="9239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 panose="020F0502020204030204"/>
              </a:rPr>
              <a:t>СОДЕРЖАТЕЛЬНАЯ ЧАСТЬ ВКР (НКР) РАЗДЕЛЕНА НА ____ ГЛАВ(Ы),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 panose="020F0502020204030204"/>
              </a:rPr>
              <a:t>СТРУКТУРИРОВАННЫЕ В СООТВЕТСТВИИ С ЛОГИКОЙ РАСКРЫТИЯ ТЕМЫ И РЕШЕНИЯ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 panose="020F0502020204030204"/>
              </a:rPr>
              <a:t>ПРОБЛЕМЫ ИССЛЕДОВАНИЯ</a:t>
            </a:r>
            <a:endParaRPr dirty="0"/>
          </a:p>
        </p:txBody>
      </p:sp>
      <p:sp>
        <p:nvSpPr>
          <p:cNvPr id="11" name="Прямоугольник 11"/>
          <p:cNvSpPr/>
          <p:nvPr/>
        </p:nvSpPr>
        <p:spPr bwMode="auto">
          <a:xfrm>
            <a:off x="195263" y="3100388"/>
            <a:ext cx="11798300" cy="3470275"/>
          </a:xfrm>
          <a:prstGeom prst="rect">
            <a:avLst/>
          </a:prstGeom>
          <a:solidFill>
            <a:srgbClr val="D0E4FC"/>
          </a:solidFill>
          <a:ln>
            <a:solidFill>
              <a:srgbClr val="B3CA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TextBox 12"/>
          <p:cNvSpPr/>
          <p:nvPr/>
        </p:nvSpPr>
        <p:spPr bwMode="auto">
          <a:xfrm>
            <a:off x="3690938" y="3297238"/>
            <a:ext cx="6762750" cy="12001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 lang="ru-RU">
              <a:solidFill>
                <a:srgbClr val="4175B5"/>
              </a:solidFill>
              <a:latin typeface="+mn-lt"/>
              <a:cs typeface="+mn-cs"/>
            </a:endParaRPr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 lang="ru-RU">
              <a:solidFill>
                <a:srgbClr val="4175B5"/>
              </a:solidFill>
              <a:latin typeface="+mn-lt"/>
              <a:cs typeface="+mn-cs"/>
            </a:endParaRPr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 lang="ru-RU">
              <a:solidFill>
                <a:srgbClr val="4175B5"/>
              </a:solidFill>
              <a:latin typeface="+mn-lt"/>
              <a:cs typeface="+mn-cs"/>
            </a:endParaRPr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rgbClr val="4175B5"/>
              </a:solidFill>
              <a:latin typeface="+mn-lt"/>
              <a:cs typeface="+mn-cs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329062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Участие в общественной жизни колледжа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95263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76263" y="374070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95263" y="6043859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889325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3775</Words>
  <Application>WPS Presentation</Application>
  <PresentationFormat>Широкоэкранный</PresentationFormat>
  <Paragraphs>613</Paragraphs>
  <Slides>24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8" baseType="lpstr">
      <vt:lpstr>Arial</vt:lpstr>
      <vt:lpstr>SimSun</vt:lpstr>
      <vt:lpstr>Wingdings</vt:lpstr>
      <vt:lpstr>Arial</vt:lpstr>
      <vt:lpstr>Calibri</vt:lpstr>
      <vt:lpstr>Wingdings 2</vt:lpstr>
      <vt:lpstr>Wingdings</vt:lpstr>
      <vt:lpstr>Times New Roman</vt:lpstr>
      <vt:lpstr>Times New Roman</vt:lpstr>
      <vt:lpstr>Constantia</vt:lpstr>
      <vt:lpstr>Calibri</vt:lpstr>
      <vt:lpstr>Microsoft YaHei</vt:lpstr>
      <vt:lpstr>Arial Unicode MS</vt:lpstr>
      <vt:lpstr>Поток</vt:lpstr>
      <vt:lpstr>PowerPoint 演示文稿</vt:lpstr>
      <vt:lpstr>Приказы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Участие в общественно-значимых мероприятиях международного уровня</vt:lpstr>
      <vt:lpstr>Участие в общественно-значимых мероприятиях всероссийского уровня</vt:lpstr>
      <vt:lpstr>Участие в общественно-значимых мероприятиях республиканского уровня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Admin</cp:lastModifiedBy>
  <cp:revision>102</cp:revision>
  <dcterms:created xsi:type="dcterms:W3CDTF">2017-02-20T01:33:00Z</dcterms:created>
  <dcterms:modified xsi:type="dcterms:W3CDTF">2026-10-09T17:26:25Z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1049-12.1.0.25862</vt:lpwstr>
  </property>
  <property fmtid="{D5CDD505-2E9C-101B-9397-08002B2CF9AE}" pid="3" name="ICV">
    <vt:lpwstr>21572CB2FF794F0797E3E4037A9D915A_12</vt:lpwstr>
  </property>
</Properties>
</file>