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74" r:id="rId3"/>
    <p:sldId id="258" r:id="rId4"/>
    <p:sldId id="259" r:id="rId5"/>
    <p:sldId id="260" r:id="rId6"/>
    <p:sldId id="261" r:id="rId7"/>
    <p:sldId id="257" r:id="rId8"/>
    <p:sldId id="267" r:id="rId9"/>
    <p:sldId id="268" r:id="rId10"/>
    <p:sldId id="269" r:id="rId11"/>
    <p:sldId id="270" r:id="rId12"/>
    <p:sldId id="271" r:id="rId13"/>
    <p:sldId id="272" r:id="rId14"/>
    <p:sldId id="273" r:id="rId15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098" autoAdjust="0"/>
    <p:restoredTop sz="94660"/>
  </p:normalViewPr>
  <p:slideViewPr>
    <p:cSldViewPr>
      <p:cViewPr>
        <p:scale>
          <a:sx n="60" d="100"/>
          <a:sy n="60" d="100"/>
        </p:scale>
        <p:origin x="2006" y="4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104877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104877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7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4878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104878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A9A0EA98-5831-4853-B862-C702E6EB345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0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621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  <p:sp>
        <p:nvSpPr>
          <p:cNvPr id="1048622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751390EB-26BA-4D50-8C6E-BD85CFA3FFBE}" type="datetimeFigureOut">
              <a:rPr lang="ru-RU" smtClean="0"/>
              <a:pPr/>
              <a:t>03.10.2026</a:t>
            </a:fld>
            <a:endParaRPr lang="ru-RU" dirty="0"/>
          </a:p>
        </p:txBody>
      </p:sp>
      <p:sp>
        <p:nvSpPr>
          <p:cNvPr id="1048623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624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E21A85A-CB2E-4170-ADCD-C7FB0E671FD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1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652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65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4CB986BA-4A41-4815-8F2B-82AE23294A18}" type="datetimeFigureOut">
              <a:rPr lang="ru-RU" smtClean="0"/>
              <a:pPr/>
              <a:t>03.10.2026</a:t>
            </a:fld>
            <a:endParaRPr lang="ru-RU" dirty="0"/>
          </a:p>
        </p:txBody>
      </p:sp>
      <p:sp>
        <p:nvSpPr>
          <p:cNvPr id="104865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65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fld id="{46E842C4-46DF-408D-AF12-F99904AE55F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51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752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48753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5E19D9B3-C27D-4BE8-A7A4-3193B569954A}" type="datetimeFigureOut">
              <a:rPr lang="ru-RU" smtClean="0"/>
              <a:pPr/>
              <a:t>03.10.2026</a:t>
            </a:fld>
            <a:endParaRPr lang="ru-RU" dirty="0"/>
          </a:p>
        </p:txBody>
      </p:sp>
      <p:sp>
        <p:nvSpPr>
          <p:cNvPr id="1048754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755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9D353F4-5627-4814-985D-66BE076CC10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56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757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758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75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D55F2842-0D72-4992-8872-86DCC59C7352}" type="datetimeFigureOut">
              <a:rPr lang="ru-RU" smtClean="0"/>
              <a:pPr/>
              <a:t>03.10.2026</a:t>
            </a:fld>
            <a:endParaRPr lang="ru-RU" dirty="0"/>
          </a:p>
        </p:txBody>
      </p:sp>
      <p:sp>
        <p:nvSpPr>
          <p:cNvPr id="104876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76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fld id="{2345CBA4-12F5-40CF-8182-59EE6E5DFFF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62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763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48764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48765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766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76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23EDC5C0-0AE0-452D-81BB-24C72C649326}" type="datetimeFigureOut">
              <a:rPr lang="ru-RU" smtClean="0"/>
              <a:pPr/>
              <a:t>03.10.2026</a:t>
            </a:fld>
            <a:endParaRPr lang="ru-RU" dirty="0"/>
          </a:p>
        </p:txBody>
      </p:sp>
      <p:sp>
        <p:nvSpPr>
          <p:cNvPr id="104876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76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fld id="{A0CF2B12-84BE-43DE-8DCC-85EBF9E605D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27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728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84F640C1-E4D4-42ED-9103-ACB92B0CED0E}" type="datetimeFigureOut">
              <a:rPr lang="ru-RU" smtClean="0"/>
              <a:pPr/>
              <a:t>03.10.2026</a:t>
            </a:fld>
            <a:endParaRPr lang="ru-RU" dirty="0"/>
          </a:p>
        </p:txBody>
      </p:sp>
      <p:sp>
        <p:nvSpPr>
          <p:cNvPr id="1048729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730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fld id="{FC1E4460-C2D9-41E9-AC16-B2BF7468FAE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8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A7A32E5C-7401-422A-A98C-78689442F624}" type="datetimeFigureOut">
              <a:rPr lang="ru-RU" smtClean="0"/>
              <a:pPr/>
              <a:t>03.10.2026</a:t>
            </a:fld>
            <a:endParaRPr lang="ru-RU" dirty="0"/>
          </a:p>
        </p:txBody>
      </p:sp>
      <p:sp>
        <p:nvSpPr>
          <p:cNvPr id="104858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58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fld id="{8B1E2EAC-7F22-4615-B62F-BA8552E307D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70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771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48772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77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DF29CB78-A6E1-4C76-8305-1AACE56A6A1E}" type="datetimeFigureOut">
              <a:rPr lang="ru-RU" smtClean="0"/>
              <a:pPr/>
              <a:t>03.10.2026</a:t>
            </a:fld>
            <a:endParaRPr lang="ru-RU" dirty="0"/>
          </a:p>
        </p:txBody>
      </p:sp>
      <p:sp>
        <p:nvSpPr>
          <p:cNvPr id="104877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77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fld id="{CA585972-99A2-41BB-9892-A52A04CFC41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36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37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38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39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40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741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48742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1048743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A6F01BB4-1D80-484D-B872-00D7F658B5B6}" type="datetimeFigureOut">
              <a:rPr lang="ru-RU" smtClean="0"/>
              <a:pPr/>
              <a:t>03.10.2026</a:t>
            </a:fld>
            <a:endParaRPr lang="ru-RU" dirty="0"/>
          </a:p>
        </p:txBody>
      </p:sp>
      <p:sp>
        <p:nvSpPr>
          <p:cNvPr id="1048744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745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fld id="{369E7BAA-94AE-4483-89C9-DF07EF467EF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46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747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748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4D6D2470-B3F0-4F35-BBBA-BEB3C132B519}" type="datetimeFigureOut">
              <a:rPr lang="ru-RU" smtClean="0"/>
              <a:pPr/>
              <a:t>03.10.2026</a:t>
            </a:fld>
            <a:endParaRPr lang="ru-RU" dirty="0"/>
          </a:p>
        </p:txBody>
      </p:sp>
      <p:sp>
        <p:nvSpPr>
          <p:cNvPr id="1048749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750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fld id="{2444B317-E49A-45C2-A99F-6FFF1CC1703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31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732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73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7D11AFEB-8983-429F-A335-4310EADE7BAB}" type="datetimeFigureOut">
              <a:rPr lang="ru-RU" smtClean="0"/>
              <a:pPr/>
              <a:t>03.10.2026</a:t>
            </a:fld>
            <a:endParaRPr lang="ru-RU" dirty="0"/>
          </a:p>
        </p:txBody>
      </p:sp>
      <p:sp>
        <p:nvSpPr>
          <p:cNvPr id="104873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73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fld id="{D09F0BFF-25A2-45A3-A0F3-4784F680D21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76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77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78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579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580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4AC5096A-3418-435F-BE8A-87F96147B27F}" type="datetimeFigureOut">
              <a:rPr lang="ru-RU" smtClean="0"/>
              <a:pPr/>
              <a:t>03.10.2026</a:t>
            </a:fld>
            <a:endParaRPr lang="ru-RU" dirty="0"/>
          </a:p>
        </p:txBody>
      </p:sp>
      <p:sp>
        <p:nvSpPr>
          <p:cNvPr id="1048581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ru-RU" dirty="0"/>
          </a:p>
        </p:txBody>
      </p:sp>
      <p:sp>
        <p:nvSpPr>
          <p:cNvPr id="1048582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F1514637-483F-4D6F-9AE1-8AC9C6E23DE6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12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048583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584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estnik-rsn.ru/index.php/vrsn/article/view/1606" TargetMode="External"/><Relationship Id="rId7" Type="http://schemas.openxmlformats.org/officeDocument/2006/relationships/image" Target="../media/image5.png"/><Relationship Id="rId2" Type="http://schemas.openxmlformats.org/officeDocument/2006/relationships/hyperlink" Target="https://vgltu.ru/nauka/konferencii/2026/konferenciya-sovremennye-zadachi-i-aktualnye-voprosy-bioraznoobraziya-i-ustojchivosti-rastitelnyh-soobwestv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perspect.kbsu.ru/docs/&#1087;&#1077;&#1088;&#1089;&#1087;&#1077;&#1082;&#1090;&#1080;&#1074;&#1072;%202026.pdf" TargetMode="External"/><Relationship Id="rId5" Type="http://schemas.openxmlformats.org/officeDocument/2006/relationships/hyperlink" Target="https://perspect.kbsu.ru/" TargetMode="External"/><Relationship Id="rId4" Type="http://schemas.openxmlformats.org/officeDocument/2006/relationships/hyperlink" Target="https://confhub.ru/archive/Lomonosov_2026/data/event_10256.htm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confhub.ru/archive/Lomonosov_2026/data/event_10256.htm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perspect.kbsu.ru/docs/&#1087;&#1077;&#1088;&#1089;&#1087;&#1077;&#1082;&#1090;&#1080;&#1074;&#1072;%202026.pdf" TargetMode="External"/><Relationship Id="rId4" Type="http://schemas.openxmlformats.org/officeDocument/2006/relationships/hyperlink" Target="https://perspect.kbsu.ru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vgltu.ru/nauka/konferencii/2026/konferenciya-sovremennye-zadachi-i-aktualnye-voprosy-bioraznoobraziya-i-ustojchivosti-rastitelnyh-soobwestv/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vgltu.ru/nauka/konferencii/2026/konferenciya-sovremennye-zadachi-i-aktualnye-voprosy-bioraznoobraziya-i-ustojchivosti-rastitelnyh-soobwestv/" TargetMode="Externa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vgltu.ru/nauka/konferencii/2026/konferenciya-sovremennye-zadachi-i-aktualnye-voprosy-bioraznoobraziya-i-ustojchivosti-rastitelnyh-soobwestv/" TargetMode="Externa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5" name="TextBox 4"/>
          <p:cNvSpPr/>
          <p:nvPr/>
        </p:nvSpPr>
        <p:spPr bwMode="auto">
          <a:xfrm>
            <a:off x="2899510" y="297430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en-US" sz="3200" b="1" dirty="0">
                <a:solidFill>
                  <a:srgbClr val="009EE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«Чеченский государственный университет им. А.А. Кадырова»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6" name="TextBox 6"/>
          <p:cNvSpPr/>
          <p:nvPr/>
        </p:nvSpPr>
        <p:spPr bwMode="auto">
          <a:xfrm>
            <a:off x="1901727" y="1504941"/>
            <a:ext cx="9731375" cy="76944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200" dirty="0">
                <a:latin typeface="Times New Roman"/>
                <a:ea typeface="Arial"/>
                <a:cs typeface="Times New Roman"/>
              </a:rPr>
              <a:t>Биолого-химический факультет</a:t>
            </a:r>
          </a:p>
          <a:p>
            <a:pPr algn="ctr"/>
            <a:r>
              <a:rPr lang="ru-RU" sz="2200" dirty="0">
                <a:latin typeface="Times New Roman"/>
                <a:cs typeface="Times New Roman"/>
              </a:rPr>
              <a:t>Кафедра ботаники, зоологии и биоэкологии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7" name="Прямоугольник 9"/>
          <p:cNvSpPr>
            <a:spLocks noChangeArrowheads="1"/>
          </p:cNvSpPr>
          <p:nvPr/>
        </p:nvSpPr>
        <p:spPr bwMode="auto">
          <a:xfrm>
            <a:off x="1978891" y="2413799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магистранта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8" name="Прямоугольник 11"/>
          <p:cNvSpPr>
            <a:spLocks noChangeArrowheads="1"/>
          </p:cNvSpPr>
          <p:nvPr/>
        </p:nvSpPr>
        <p:spPr bwMode="auto">
          <a:xfrm>
            <a:off x="3483348" y="3732523"/>
            <a:ext cx="6680813" cy="1872822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Алдамов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Расамбек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Ризванович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06.04.01 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Биология</a:t>
            </a:r>
          </a:p>
          <a:p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Профиль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Фармакогнозия и экология растений</a:t>
            </a:r>
            <a:endParaRPr lang="ru-RU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B9CFCEA-D82E-453E-92C2-A537DD562A06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499" y="18984"/>
            <a:ext cx="3002538" cy="261269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1BF5D37-8A7C-4AAE-8D7E-F9F30CC9BA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221" y="3012750"/>
            <a:ext cx="2601094" cy="331236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BB130C9A-8305-553F-51DB-1E787E28F18D}"/>
              </a:ext>
            </a:extLst>
          </p:cNvPr>
          <p:cNvSpPr/>
          <p:nvPr/>
        </p:nvSpPr>
        <p:spPr>
          <a:xfrm>
            <a:off x="1781995" y="209491"/>
            <a:ext cx="8852399" cy="94056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object 3">
            <a:extLst>
              <a:ext uri="{FF2B5EF4-FFF2-40B4-BE49-F238E27FC236}">
                <a16:creationId xmlns:a16="http://schemas.microsoft.com/office/drawing/2014/main" id="{8A846A48-D2B2-48F8-6E97-35BBDB97A5D5}"/>
              </a:ext>
            </a:extLst>
          </p:cNvPr>
          <p:cNvSpPr/>
          <p:nvPr/>
        </p:nvSpPr>
        <p:spPr>
          <a:xfrm>
            <a:off x="1270400" y="1159280"/>
            <a:ext cx="9651199" cy="5253822"/>
          </a:xfrm>
          <a:custGeom>
            <a:avLst/>
            <a:gdLst/>
            <a:ahLst/>
            <a:cxnLst/>
            <a:rect l="l" t="t" r="r" b="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id="{C7E9A017-1D2C-F11F-5DE9-A8BD61E71FF3}"/>
              </a:ext>
            </a:extLst>
          </p:cNvPr>
          <p:cNvSpPr/>
          <p:nvPr/>
        </p:nvSpPr>
        <p:spPr>
          <a:xfrm>
            <a:off x="5839346" y="209491"/>
            <a:ext cx="4795049" cy="64548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object 5">
            <a:extLst>
              <a:ext uri="{FF2B5EF4-FFF2-40B4-BE49-F238E27FC236}">
                <a16:creationId xmlns:a16="http://schemas.microsoft.com/office/drawing/2014/main" id="{A6EEEBF3-4D49-5762-0972-9CFD5914194F}"/>
              </a:ext>
            </a:extLst>
          </p:cNvPr>
          <p:cNvSpPr/>
          <p:nvPr/>
        </p:nvSpPr>
        <p:spPr>
          <a:xfrm>
            <a:off x="1781995" y="384695"/>
            <a:ext cx="175203" cy="42417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object 6">
            <a:extLst>
              <a:ext uri="{FF2B5EF4-FFF2-40B4-BE49-F238E27FC236}">
                <a16:creationId xmlns:a16="http://schemas.microsoft.com/office/drawing/2014/main" id="{9D76B23C-BB6F-DF0E-A982-ED7570772591}"/>
              </a:ext>
            </a:extLst>
          </p:cNvPr>
          <p:cNvSpPr/>
          <p:nvPr/>
        </p:nvSpPr>
        <p:spPr>
          <a:xfrm>
            <a:off x="1781995" y="209491"/>
            <a:ext cx="8843178" cy="80224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object 7">
            <a:extLst>
              <a:ext uri="{FF2B5EF4-FFF2-40B4-BE49-F238E27FC236}">
                <a16:creationId xmlns:a16="http://schemas.microsoft.com/office/drawing/2014/main" id="{DCE75036-1468-330A-53A7-6C5F7059FC08}"/>
              </a:ext>
            </a:extLst>
          </p:cNvPr>
          <p:cNvSpPr/>
          <p:nvPr/>
        </p:nvSpPr>
        <p:spPr>
          <a:xfrm>
            <a:off x="1814442" y="193653"/>
            <a:ext cx="8852399" cy="75614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object 8">
            <a:extLst>
              <a:ext uri="{FF2B5EF4-FFF2-40B4-BE49-F238E27FC236}">
                <a16:creationId xmlns:a16="http://schemas.microsoft.com/office/drawing/2014/main" id="{05B9C73E-1FA8-76F3-D1AD-CBD6907C57E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286580" y="282561"/>
            <a:ext cx="1834558" cy="565626"/>
          </a:xfrm>
          <a:prstGeom prst="rect">
            <a:avLst/>
          </a:prstGeom>
        </p:spPr>
        <p:txBody>
          <a:bodyPr vert="horz" wrap="square" lIns="0" tIns="11516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11516">
              <a:spcBef>
                <a:spcPts val="91"/>
              </a:spcBef>
            </a:pPr>
            <a:r>
              <a:rPr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Приказы</a:t>
            </a:r>
          </a:p>
        </p:txBody>
      </p:sp>
      <p:sp>
        <p:nvSpPr>
          <p:cNvPr id="11" name="object 10">
            <a:extLst>
              <a:ext uri="{FF2B5EF4-FFF2-40B4-BE49-F238E27FC236}">
                <a16:creationId xmlns:a16="http://schemas.microsoft.com/office/drawing/2014/main" id="{A2ABA6CE-C508-14D6-51B9-3D99AC0F48A8}"/>
              </a:ext>
            </a:extLst>
          </p:cNvPr>
          <p:cNvSpPr/>
          <p:nvPr/>
        </p:nvSpPr>
        <p:spPr>
          <a:xfrm>
            <a:off x="1781995" y="974855"/>
            <a:ext cx="8852636" cy="295395"/>
          </a:xfrm>
          <a:custGeom>
            <a:avLst/>
            <a:gdLst/>
            <a:ahLst/>
            <a:cxnLst/>
            <a:rect l="l" t="t" r="r" b="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object 11">
            <a:extLst>
              <a:ext uri="{FF2B5EF4-FFF2-40B4-BE49-F238E27FC236}">
                <a16:creationId xmlns:a16="http://schemas.microsoft.com/office/drawing/2014/main" id="{A446020A-DB4B-6375-6ED0-21F8CDA93031}"/>
              </a:ext>
            </a:extLst>
          </p:cNvPr>
          <p:cNvSpPr/>
          <p:nvPr/>
        </p:nvSpPr>
        <p:spPr>
          <a:xfrm>
            <a:off x="3727680" y="1020962"/>
            <a:ext cx="6906945" cy="221690"/>
          </a:xfrm>
          <a:custGeom>
            <a:avLst/>
            <a:gdLst/>
            <a:ahLst/>
            <a:cxnLst/>
            <a:rect l="l" t="t" r="r" b="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3701BF"/>
          </a:solidFill>
        </p:spPr>
        <p:txBody>
          <a:bodyPr wrap="square" lIns="0" tIns="0" rIns="0" bIns="0" rtlCol="0"/>
          <a:lstStyle/>
          <a:p>
            <a:endParaRPr dirty="0">
              <a:solidFill>
                <a:srgbClr val="27079B"/>
              </a:solidFill>
              <a:highlight>
                <a:srgbClr val="27079B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object 12">
            <a:extLst>
              <a:ext uri="{FF2B5EF4-FFF2-40B4-BE49-F238E27FC236}">
                <a16:creationId xmlns:a16="http://schemas.microsoft.com/office/drawing/2014/main" id="{5D78BD60-9F8E-77AF-FF4A-515A29A32DFE}"/>
              </a:ext>
            </a:extLst>
          </p:cNvPr>
          <p:cNvSpPr/>
          <p:nvPr/>
        </p:nvSpPr>
        <p:spPr>
          <a:xfrm>
            <a:off x="1781995" y="1020962"/>
            <a:ext cx="1890413" cy="221690"/>
          </a:xfrm>
          <a:custGeom>
            <a:avLst/>
            <a:gdLst/>
            <a:ahLst/>
            <a:cxnLst/>
            <a:rect l="l" t="t" r="r" b="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object 13">
            <a:extLst>
              <a:ext uri="{FF2B5EF4-FFF2-40B4-BE49-F238E27FC236}">
                <a16:creationId xmlns:a16="http://schemas.microsoft.com/office/drawing/2014/main" id="{A04D3CBD-79A2-8976-7E05-86E16F0AF44D}"/>
              </a:ext>
            </a:extLst>
          </p:cNvPr>
          <p:cNvSpPr txBox="1"/>
          <p:nvPr/>
        </p:nvSpPr>
        <p:spPr>
          <a:xfrm>
            <a:off x="1341977" y="1998595"/>
            <a:ext cx="9133438" cy="52515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</a:ln>
        </p:spPr>
        <p:txBody>
          <a:bodyPr vert="horz" wrap="square" lIns="0" tIns="154319" rIns="0" bIns="0" rtlCol="0">
            <a:spAutoFit/>
          </a:bodyPr>
          <a:lstStyle/>
          <a:p>
            <a:pPr marL="69098">
              <a:spcBef>
                <a:spcPts val="1215"/>
              </a:spcBef>
            </a:pPr>
            <a:r>
              <a:rPr sz="2400" b="1" spc="14" dirty="0">
                <a:solidFill>
                  <a:srgbClr val="0070C0"/>
                </a:solidFill>
                <a:latin typeface="Times New Roman"/>
                <a:cs typeface="Times New Roman"/>
              </a:rPr>
              <a:t>О</a:t>
            </a:r>
            <a:r>
              <a:rPr sz="2400" b="1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2400" b="1" dirty="0" err="1">
                <a:solidFill>
                  <a:srgbClr val="0070C0"/>
                </a:solidFill>
                <a:latin typeface="Times New Roman"/>
                <a:cs typeface="Times New Roman"/>
              </a:rPr>
              <a:t>зачислении</a:t>
            </a:r>
            <a:r>
              <a:rPr lang="ru-RU" sz="2400" b="1" dirty="0">
                <a:solidFill>
                  <a:srgbClr val="0070C0"/>
                </a:solidFill>
                <a:latin typeface="Times New Roman"/>
                <a:cs typeface="Times New Roman"/>
              </a:rPr>
              <a:t>  №280/03-22 от 25.08.2025</a:t>
            </a:r>
          </a:p>
        </p:txBody>
      </p:sp>
      <p:sp>
        <p:nvSpPr>
          <p:cNvPr id="15" name="object 14">
            <a:extLst>
              <a:ext uri="{FF2B5EF4-FFF2-40B4-BE49-F238E27FC236}">
                <a16:creationId xmlns:a16="http://schemas.microsoft.com/office/drawing/2014/main" id="{AEE3DBF2-69B8-818F-6EA3-498A2EB71C17}"/>
              </a:ext>
            </a:extLst>
          </p:cNvPr>
          <p:cNvSpPr txBox="1"/>
          <p:nvPr/>
        </p:nvSpPr>
        <p:spPr>
          <a:xfrm>
            <a:off x="1358039" y="2800993"/>
            <a:ext cx="9133438" cy="52515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</a:ln>
        </p:spPr>
        <p:txBody>
          <a:bodyPr vert="horz" wrap="square" lIns="0" tIns="154319" rIns="0" bIns="0" rtlCol="0">
            <a:spAutoFit/>
          </a:bodyPr>
          <a:lstStyle/>
          <a:p>
            <a:pPr marL="69098">
              <a:spcBef>
                <a:spcPts val="1215"/>
              </a:spcBef>
            </a:pPr>
            <a:r>
              <a:rPr sz="2400" b="1" dirty="0" err="1">
                <a:solidFill>
                  <a:srgbClr val="0070C0"/>
                </a:solidFill>
                <a:latin typeface="Times New Roman"/>
                <a:cs typeface="Times New Roman"/>
              </a:rPr>
              <a:t>Переводной</a:t>
            </a:r>
            <a:r>
              <a:rPr lang="ru-RU" sz="2400" b="1" dirty="0">
                <a:solidFill>
                  <a:srgbClr val="0070C0"/>
                </a:solidFill>
                <a:latin typeface="Times New Roman"/>
                <a:cs typeface="Times New Roman"/>
              </a:rPr>
              <a:t> №343 от 20.07.2026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16" name="object 15">
            <a:extLst>
              <a:ext uri="{FF2B5EF4-FFF2-40B4-BE49-F238E27FC236}">
                <a16:creationId xmlns:a16="http://schemas.microsoft.com/office/drawing/2014/main" id="{1C1FF455-A3CF-B8BA-B105-0512FF8B592F}"/>
              </a:ext>
            </a:extLst>
          </p:cNvPr>
          <p:cNvSpPr txBox="1"/>
          <p:nvPr/>
        </p:nvSpPr>
        <p:spPr>
          <a:xfrm>
            <a:off x="1341977" y="3637229"/>
            <a:ext cx="9149500" cy="52515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</a:ln>
        </p:spPr>
        <p:txBody>
          <a:bodyPr vert="horz" wrap="square" lIns="0" tIns="154319" rIns="0" bIns="0" rtlCol="0">
            <a:spAutoFit/>
          </a:bodyPr>
          <a:lstStyle/>
          <a:p>
            <a:pPr marL="69098">
              <a:spcBef>
                <a:spcPts val="1215"/>
              </a:spcBef>
            </a:pPr>
            <a:r>
              <a:rPr sz="2400" b="1" dirty="0" err="1">
                <a:solidFill>
                  <a:srgbClr val="0070C0"/>
                </a:solidFill>
                <a:latin typeface="Times New Roman"/>
                <a:cs typeface="Times New Roman"/>
              </a:rPr>
              <a:t>Переводной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17" name="object 16">
            <a:extLst>
              <a:ext uri="{FF2B5EF4-FFF2-40B4-BE49-F238E27FC236}">
                <a16:creationId xmlns:a16="http://schemas.microsoft.com/office/drawing/2014/main" id="{AA781D49-D4C5-6FFF-BB85-2AC1CD76E79C}"/>
              </a:ext>
            </a:extLst>
          </p:cNvPr>
          <p:cNvSpPr txBox="1"/>
          <p:nvPr/>
        </p:nvSpPr>
        <p:spPr>
          <a:xfrm>
            <a:off x="1341977" y="4445713"/>
            <a:ext cx="9149500" cy="52515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</a:ln>
        </p:spPr>
        <p:txBody>
          <a:bodyPr vert="horz" wrap="square" lIns="0" tIns="154319" rIns="0" bIns="0" rtlCol="0">
            <a:spAutoFit/>
          </a:bodyPr>
          <a:lstStyle/>
          <a:p>
            <a:pPr marL="69098">
              <a:spcBef>
                <a:spcPts val="1215"/>
              </a:spcBef>
            </a:pPr>
            <a:r>
              <a:rPr sz="2400" b="1" dirty="0">
                <a:solidFill>
                  <a:srgbClr val="0070C0"/>
                </a:solidFill>
                <a:latin typeface="Times New Roman"/>
                <a:cs typeface="Times New Roman"/>
              </a:rPr>
              <a:t>Переводной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18" name="object 17">
            <a:extLst>
              <a:ext uri="{FF2B5EF4-FFF2-40B4-BE49-F238E27FC236}">
                <a16:creationId xmlns:a16="http://schemas.microsoft.com/office/drawing/2014/main" id="{67100F08-17B9-58F8-0E09-A3EC5F2AAE89}"/>
              </a:ext>
            </a:extLst>
          </p:cNvPr>
          <p:cNvSpPr txBox="1"/>
          <p:nvPr/>
        </p:nvSpPr>
        <p:spPr>
          <a:xfrm>
            <a:off x="1341977" y="5325259"/>
            <a:ext cx="9149500" cy="52515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</a:ln>
        </p:spPr>
        <p:txBody>
          <a:bodyPr vert="horz" wrap="square" lIns="0" tIns="154319" rIns="0" bIns="0" rtlCol="0">
            <a:spAutoFit/>
          </a:bodyPr>
          <a:lstStyle/>
          <a:p>
            <a:pPr marL="69098">
              <a:spcBef>
                <a:spcPts val="1215"/>
              </a:spcBef>
            </a:pPr>
            <a:r>
              <a:rPr sz="2400" b="1" dirty="0">
                <a:solidFill>
                  <a:srgbClr val="0070C0"/>
                </a:solidFill>
                <a:latin typeface="Times New Roman"/>
                <a:cs typeface="Times New Roman"/>
              </a:rPr>
              <a:t>Переводной</a:t>
            </a:r>
            <a:endParaRPr sz="2400" dirty="0">
              <a:latin typeface="Times New Roman"/>
              <a:cs typeface="Times New Roman"/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40B2F8A1-5D38-42BC-8BB1-45FE0B35BB80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35499" y="18984"/>
            <a:ext cx="1299842" cy="1131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14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8" name="Прямоугольник 2"/>
          <p:cNvSpPr>
            <a:spLocks noChangeArrowheads="1"/>
          </p:cNvSpPr>
          <p:nvPr/>
        </p:nvSpPr>
        <p:spPr bwMode="auto"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194306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7059840"/>
              </p:ext>
            </p:extLst>
          </p:nvPr>
        </p:nvGraphicFramePr>
        <p:xfrm>
          <a:off x="666712" y="2285992"/>
          <a:ext cx="10069504" cy="4390197"/>
        </p:xfrm>
        <a:graphic>
          <a:graphicData uri="http://schemas.openxmlformats.org/drawingml/2006/table">
            <a:tbl>
              <a:tblPr/>
              <a:tblGrid>
                <a:gridCol w="8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b="1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="1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="1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b="1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b="1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Использование лекарственных растений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Отлично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Урбанофлора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и зеленая архитектура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Культурология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Растительные региональные ресурсы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Экологическая анатомия растений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Учение о биосфере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1400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lang="en-US" altLang="en-US" sz="1600" dirty="0">
                          <a:solidFill>
                            <a:schemeClr val="accent1"/>
                          </a:solidFill>
                        </a:rPr>
                        <a:t>.</a:t>
                      </a:r>
                      <a:endParaRPr lang="ru-RU" altLang="en-US" dirty="0">
                        <a:solidFill>
                          <a:schemeClr val="accent1"/>
                        </a:solidFill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48602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 dirty="0">
                <a:solidFill>
                  <a:srgbClr val="4175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131457D-9C5A-4745-AF32-ABF26C3B699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5499" y="18984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88" name="Прямоугольник 2"/>
          <p:cNvSpPr>
            <a:spLocks noChangeArrowheads="1"/>
          </p:cNvSpPr>
          <p:nvPr/>
        </p:nvSpPr>
        <p:spPr bwMode="auto">
          <a:xfrm>
            <a:off x="1730307" y="314325"/>
            <a:ext cx="7848623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8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194304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880898"/>
              </p:ext>
            </p:extLst>
          </p:nvPr>
        </p:nvGraphicFramePr>
        <p:xfrm>
          <a:off x="738150" y="2143116"/>
          <a:ext cx="10525156" cy="418862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Психология и педагогика высшей школы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Фармацевтическая ботаника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600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Фитосозоология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600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Философские проблемы биологии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600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Компьютерные технологии в биологии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600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Популяционная экология растений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600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Лекарственные растения ЧР и Кавказа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600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Учебная практика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600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Научно исследовательская работа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600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48592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 dirty="0">
                <a:solidFill>
                  <a:srgbClr val="4175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A9AE399-B605-4945-8D55-99AAE9DED92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5499" y="18984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3" name="Прямоугольник 2"/>
          <p:cNvSpPr>
            <a:spLocks noChangeArrowheads="1"/>
          </p:cNvSpPr>
          <p:nvPr/>
        </p:nvSpPr>
        <p:spPr bwMode="auto"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194305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1806231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dirty="0">
                        <a:latin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dirty="0">
                        <a:latin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597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 dirty="0">
                <a:solidFill>
                  <a:srgbClr val="4175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86340CB-1F98-4019-B023-C18EFE5C224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5499" y="18984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03" name="Прямоугольник 2"/>
          <p:cNvSpPr>
            <a:spLocks noChangeArrowheads="1"/>
          </p:cNvSpPr>
          <p:nvPr/>
        </p:nvSpPr>
        <p:spPr bwMode="auto"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194307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5737629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dirty="0">
                        <a:latin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dirty="0">
                        <a:latin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607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 dirty="0">
                <a:solidFill>
                  <a:srgbClr val="4175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20CA6A9-4413-4D54-837C-80A2BD8C703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5499" y="18984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08" name="Прямоугольник 2"/>
          <p:cNvSpPr>
            <a:spLocks noChangeArrowheads="1"/>
          </p:cNvSpPr>
          <p:nvPr/>
        </p:nvSpPr>
        <p:spPr bwMode="auto">
          <a:xfrm>
            <a:off x="1381692" y="322958"/>
            <a:ext cx="9546203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ПУБЛИКАЦИИ В НАУЧНЫХ ИЗДАНИЯХ, НАУЧНЫЕ СТАТЬИ</a:t>
            </a:r>
          </a:p>
        </p:txBody>
      </p:sp>
      <p:sp>
        <p:nvSpPr>
          <p:cNvPr id="104860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1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1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12" name="Прямоугольник 6"/>
          <p:cNvSpPr/>
          <p:nvPr/>
        </p:nvSpPr>
        <p:spPr bwMode="auto">
          <a:xfrm>
            <a:off x="196850" y="153095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13" name="TextBox 7"/>
          <p:cNvSpPr/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Научные труды, участие в конференциях,  научные статьи за период обучения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194308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9772446"/>
              </p:ext>
            </p:extLst>
          </p:nvPr>
        </p:nvGraphicFramePr>
        <p:xfrm>
          <a:off x="196850" y="2701887"/>
          <a:ext cx="11798300" cy="3646525"/>
        </p:xfrm>
        <a:graphic>
          <a:graphicData uri="http://schemas.openxmlformats.org/drawingml/2006/table">
            <a:tbl>
              <a:tblPr/>
              <a:tblGrid>
                <a:gridCol w="5705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0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924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547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048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9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9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9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9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9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ее вид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9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Выходные данные*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9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Соавторы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0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9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GaramondCTT"/>
                        </a:rPr>
                        <a:t>Анализ флоры исследуемого участка в Наурском районе (деградированные земли) Чеченской Республики</a:t>
                      </a:r>
                      <a:endParaRPr lang="ru-RU" sz="9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9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Всероссийская молодежная научно-практическая конференция с международным участием «Современные задачи и актуальные вопросы биоразнообразия и устойчивости</a:t>
                      </a:r>
                      <a:r>
                        <a:rPr lang="en-US" sz="9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растительных сообществ» (г. Воронеж, 26 февраля 2026 года). Изд-во: ФГБОУ ВО «Воронежский государственный лесотехнический университет имени </a:t>
                      </a:r>
                      <a:r>
                        <a:rPr lang="ru-RU" sz="900" b="0" i="0" u="none" strike="noStrike" cap="none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Г.Ф.Морозова</a:t>
                      </a:r>
                      <a:r>
                        <a:rPr lang="ru-RU" sz="9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».  Воронеж, 2026. С. 290-307</a:t>
                      </a:r>
                    </a:p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9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2"/>
                        </a:rPr>
                        <a:t>https://vgltu.ru/nauka/konferencii/2026/konferenciya-sovremennye-zadachi-i-aktualnye-voprosy-bioraznoobraziya-i-ustojchivosti-rastitelnyh-soobwestv/</a:t>
                      </a:r>
                      <a:r>
                        <a:rPr lang="en-US" sz="9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9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9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Алдамов Р.Р.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900" b="0" i="0" u="none" strike="noStrike" cap="none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Ирисханова</a:t>
                      </a:r>
                      <a:r>
                        <a:rPr lang="ru-RU" sz="9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З.И.</a:t>
                      </a:r>
                      <a:endParaRPr lang="en-US" sz="9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900" b="0" i="0" u="none" strike="noStrike" cap="none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Махамаева</a:t>
                      </a:r>
                      <a:r>
                        <a:rPr lang="ru-RU" sz="9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З.З.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9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541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9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9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Изменчивость количественных показателей морфологической структуры Павловнии войлочной (</a:t>
                      </a:r>
                      <a:r>
                        <a:rPr lang="ru-RU" sz="900" b="0" i="0" u="none" strike="noStrike" cap="none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Рaulownia</a:t>
                      </a:r>
                      <a:r>
                        <a:rPr lang="ru-RU" sz="9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cap="none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tomentosa</a:t>
                      </a:r>
                      <a:r>
                        <a:rPr lang="ru-RU" sz="9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900" b="0" i="0" u="none" strike="noStrike" cap="none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Thunb</a:t>
                      </a:r>
                      <a:r>
                        <a:rPr lang="ru-RU" sz="9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.) </a:t>
                      </a:r>
                      <a:r>
                        <a:rPr lang="ru-RU" sz="900" b="0" i="0" u="none" strike="noStrike" cap="none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Steud</a:t>
                      </a:r>
                      <a:r>
                        <a:rPr lang="ru-RU" sz="9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В вегетационный период 2025 года в условиях города Грозный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9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Журнал «Вестник российской сельскохозяйственной науки». Изд-во: № 4 (2026): июль-</a:t>
                      </a:r>
                      <a:r>
                        <a:rPr lang="ru-RU" sz="900" b="0" i="0" u="none" strike="noStrike" cap="none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август.Москва</a:t>
                      </a:r>
                      <a:r>
                        <a:rPr lang="ru-RU" sz="9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2026.С. 82-86 </a:t>
                      </a:r>
                      <a:r>
                        <a:rPr lang="ru-RU" sz="9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3"/>
                        </a:rPr>
                        <a:t>https://www.vestnik-rsn.ru/index.php/vrsn/article/view/1606</a:t>
                      </a:r>
                      <a:r>
                        <a:rPr lang="ru-RU" sz="9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Алдамов Р.Р.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u="none" strike="noStrike" cap="none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Ирисханова</a:t>
                      </a:r>
                      <a:r>
                        <a:rPr lang="ru-RU" sz="9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З.И.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u="none" strike="noStrike" cap="none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Ирисханова</a:t>
                      </a:r>
                      <a:r>
                        <a:rPr lang="ru-RU" sz="9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М.И.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541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9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Систематический и </a:t>
                      </a:r>
                      <a:r>
                        <a:rPr lang="ru-RU" sz="9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биоморфологический</a:t>
                      </a: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анализ растений Ачхой-Мартановского района Чеченской Республик</a:t>
                      </a: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9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Международная научная конференция студентов, аспирантов и молодых ученых «Ломоносов – 2026» (Москва, 2026). Изд-во: ООО «МАКС Пресс». Москва, 2026.  С. 1-3</a:t>
                      </a:r>
                    </a:p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9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4"/>
                        </a:rPr>
                        <a:t>https://confhub.ru/archive/Lomonosov_2026/data/event_10256.htm</a:t>
                      </a:r>
                      <a:r>
                        <a:rPr lang="ru-RU" sz="9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9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Алдамов Р.Р.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900" b="0" i="0" u="none" strike="noStrike" cap="none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Ирисханова</a:t>
                      </a:r>
                      <a:r>
                        <a:rPr lang="ru-RU" sz="9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З.И.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900" b="0" i="0" u="none" strike="noStrike" cap="none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Махамаева</a:t>
                      </a:r>
                      <a:r>
                        <a:rPr lang="ru-RU" sz="9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З.З.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541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9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9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Эколого-ценотический анализ дикорастущих лекарственных растений Чеченской Республики 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9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Международная научная конференция студентов, аспирантов и молодых учёных «Перспектива – 2026» (Нальчик, 26-29 апреля 2026). Изд-во: Кабардино-Балкарский университет им. Х.М. </a:t>
                      </a:r>
                      <a:r>
                        <a:rPr lang="ru-RU" sz="900" b="0" i="0" u="none" strike="noStrike" cap="none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Бербекова</a:t>
                      </a:r>
                      <a:r>
                        <a:rPr lang="ru-RU" sz="9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9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Нальчик, 2026. C. 90-105</a:t>
                      </a:r>
                    </a:p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9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5"/>
                        </a:rPr>
                        <a:t>https://perspect.kbsu.ru/</a:t>
                      </a:r>
                      <a:r>
                        <a:rPr lang="ru-RU" sz="9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9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6"/>
                        </a:rPr>
                        <a:t>https://perspect.kbsu.ru/docs/перспектива%202026.pdf</a:t>
                      </a:r>
                      <a:r>
                        <a:rPr lang="ru-RU" sz="9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Алдамов Р.Р.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Ирисханова</a:t>
                      </a:r>
                      <a:r>
                        <a:rPr kumimoji="0" lang="ru-RU" sz="9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З.И.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Бакашева</a:t>
                      </a:r>
                      <a:r>
                        <a:rPr kumimoji="0" lang="ru-RU" sz="9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Ш.М.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9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48614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63832" cy="33855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16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- Оформляются в соответствии с ГОСТ 7.1-2003 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E777AB5-24FB-43D2-9391-C86A93800679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35499" y="18984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6" name="Заголовок 1"/>
          <p:cNvSpPr>
            <a:spLocks noGrp="1"/>
          </p:cNvSpPr>
          <p:nvPr>
            <p:ph type="title"/>
          </p:nvPr>
        </p:nvSpPr>
        <p:spPr bwMode="auto">
          <a:xfrm>
            <a:off x="695283" y="172568"/>
            <a:ext cx="10974387" cy="105057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/>
            <a:r>
              <a:rPr lang="ru-RU" sz="3600" dirty="0">
                <a:solidFill>
                  <a:srgbClr val="002060"/>
                </a:solidFill>
              </a:rPr>
              <a:t>Участие в общественно-значимых мероприятиях международного уровня</a:t>
            </a:r>
            <a:endParaRPr dirty="0">
              <a:solidFill>
                <a:srgbClr val="002060"/>
              </a:solidFill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DE60E24F-023F-4C2B-8731-F09DB5BE242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0" y="109521"/>
            <a:ext cx="1299842" cy="1131074"/>
          </a:xfrm>
          <a:prstGeom prst="rect">
            <a:avLst/>
          </a:prstGeom>
        </p:spPr>
      </p:pic>
      <p:grpSp>
        <p:nvGrpSpPr>
          <p:cNvPr id="20" name="Содержимое 3">
            <a:extLst>
              <a:ext uri="{FF2B5EF4-FFF2-40B4-BE49-F238E27FC236}">
                <a16:creationId xmlns:a16="http://schemas.microsoft.com/office/drawing/2014/main" id="{8A847A97-14C6-4DCC-B96A-49366FBE6CB3}"/>
              </a:ext>
            </a:extLst>
          </p:cNvPr>
          <p:cNvGrpSpPr/>
          <p:nvPr/>
        </p:nvGrpSpPr>
        <p:grpSpPr bwMode="auto">
          <a:xfrm>
            <a:off x="609600" y="1902233"/>
            <a:ext cx="10972800" cy="4332724"/>
            <a:chOff x="0" y="-4721"/>
            <a:chExt cx="10972800" cy="4332724"/>
          </a:xfrm>
        </p:grpSpPr>
        <p:sp>
          <p:nvSpPr>
            <p:cNvPr id="21" name="Прямоугольник 5">
              <a:extLst>
                <a:ext uri="{FF2B5EF4-FFF2-40B4-BE49-F238E27FC236}">
                  <a16:creationId xmlns:a16="http://schemas.microsoft.com/office/drawing/2014/main" id="{3D29C8A9-ACEF-437C-A037-EE4D9D854515}"/>
                </a:ext>
              </a:extLst>
            </p:cNvPr>
            <p:cNvSpPr/>
            <p:nvPr/>
          </p:nvSpPr>
          <p:spPr bwMode="auto">
            <a:xfrm>
              <a:off x="0" y="216517"/>
              <a:ext cx="10972800" cy="1653509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22" name="Скругленный прямоугольник 6">
              <a:extLst>
                <a:ext uri="{FF2B5EF4-FFF2-40B4-BE49-F238E27FC236}">
                  <a16:creationId xmlns:a16="http://schemas.microsoft.com/office/drawing/2014/main" id="{D641F852-00A9-466B-B7D5-A0A36D973AE4}"/>
                </a:ext>
              </a:extLst>
            </p:cNvPr>
            <p:cNvSpPr/>
            <p:nvPr/>
          </p:nvSpPr>
          <p:spPr bwMode="auto">
            <a:xfrm>
              <a:off x="548640" y="-4721"/>
              <a:ext cx="9834304" cy="1512168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marL="0" marR="0" indent="0" algn="just" fontAlgn="ctr">
                <a:spcBef>
                  <a:spcPts val="0"/>
                </a:spcBef>
                <a:spcAft>
                  <a:spcPts val="0"/>
                </a:spcAft>
              </a:pPr>
              <a:r>
                <a:rPr lang="ru-RU" sz="1800" b="0" i="0" u="none" strike="noStrike" dirty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Arial" panose="020B0604020202020204" pitchFamily="34" charset="0"/>
                  <a:cs typeface="Times New Roman" panose="02020603050405020304" pitchFamily="18" charset="0"/>
                </a:rPr>
                <a:t>Международная научная конференция студентов, аспирантов и молодых ученых «Ломоносов – 2026» (Москва, 2026). Изд-во: ООО «МАКС Пресс». Москва, 2026.  С. 1-3</a:t>
              </a:r>
              <a:endParaRPr lang="ru-RU" sz="1800" b="0" i="0" u="none" strike="noStrike" dirty="0">
                <a:effectLst/>
                <a:latin typeface="Arial" panose="020B0604020202020204" pitchFamily="34" charset="0"/>
              </a:endParaRPr>
            </a:p>
            <a:p>
              <a:pPr marL="0" marR="0" indent="0" algn="just" fontAlgn="ctr">
                <a:spcBef>
                  <a:spcPts val="0"/>
                </a:spcBef>
                <a:spcAft>
                  <a:spcPts val="0"/>
                </a:spcAft>
              </a:pPr>
              <a:r>
                <a:rPr lang="ru-RU" sz="1800" b="0" i="0" u="none" strike="noStrike" dirty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Arial" panose="020B0604020202020204" pitchFamily="34" charset="0"/>
                  <a:cs typeface="Times New Roman" panose="02020603050405020304" pitchFamily="18" charset="0"/>
                  <a:hlinkClick r:id="rId3"/>
                </a:rPr>
                <a:t>https://confhub.ru/archive/Lomonosov_2026/data/event_10256.htm</a:t>
              </a:r>
              <a:r>
                <a:rPr lang="ru-RU" sz="1800" b="0" i="0" u="none" strike="noStrike" dirty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Arial" panose="020B0604020202020204" pitchFamily="34" charset="0"/>
                  <a:cs typeface="Times New Roman" panose="02020603050405020304" pitchFamily="18" charset="0"/>
                </a:rPr>
                <a:t> </a:t>
              </a:r>
              <a:endParaRPr lang="ru-RU" sz="1800" b="0" i="0" u="none" strike="noStrike" dirty="0">
                <a:effectLst/>
                <a:latin typeface="Arial" panose="020B0604020202020204" pitchFamily="34" charset="0"/>
              </a:endParaRPr>
            </a:p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" name="Прямоугольник 7">
              <a:extLst>
                <a:ext uri="{FF2B5EF4-FFF2-40B4-BE49-F238E27FC236}">
                  <a16:creationId xmlns:a16="http://schemas.microsoft.com/office/drawing/2014/main" id="{EE0C3D4B-6B58-4495-BD51-468CC62120FB}"/>
                </a:ext>
              </a:extLst>
            </p:cNvPr>
            <p:cNvSpPr/>
            <p:nvPr/>
          </p:nvSpPr>
          <p:spPr bwMode="auto">
            <a:xfrm>
              <a:off x="0" y="2674494"/>
              <a:ext cx="10972800" cy="1653509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24" name="Скругленный прямоугольник 8">
              <a:extLst>
                <a:ext uri="{FF2B5EF4-FFF2-40B4-BE49-F238E27FC236}">
                  <a16:creationId xmlns:a16="http://schemas.microsoft.com/office/drawing/2014/main" id="{CAD53C80-930C-4BD3-A86B-ED6EB81C72F9}"/>
                </a:ext>
              </a:extLst>
            </p:cNvPr>
            <p:cNvSpPr/>
            <p:nvPr/>
          </p:nvSpPr>
          <p:spPr bwMode="auto">
            <a:xfrm>
              <a:off x="548640" y="2311915"/>
              <a:ext cx="9834304" cy="1653509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marL="0" marR="0" indent="0" algn="just" fontAlgn="ctr">
                <a:spcBef>
                  <a:spcPts val="0"/>
                </a:spcBef>
                <a:spcAft>
                  <a:spcPts val="0"/>
                </a:spcAft>
              </a:pPr>
              <a:r>
                <a:rPr lang="ru-RU" b="0" i="0" u="none" strike="noStrike" dirty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Arial" panose="020B0604020202020204" pitchFamily="34" charset="0"/>
                  <a:cs typeface="Times New Roman" panose="02020603050405020304" pitchFamily="18" charset="0"/>
                </a:rPr>
                <a:t>Международная научная конференция студентов, аспирантов и молодых учёных «Перспектива – 2026» (Нальчик, 26-29 апреля 2026). Изд-во: Кабардино-Балкарский университет им. Х.М. </a:t>
              </a:r>
              <a:r>
                <a:rPr lang="ru-RU" b="0" i="0" u="none" strike="noStrike" dirty="0" err="1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Arial" panose="020B0604020202020204" pitchFamily="34" charset="0"/>
                  <a:cs typeface="Times New Roman" panose="02020603050405020304" pitchFamily="18" charset="0"/>
                </a:rPr>
                <a:t>Бербекова</a:t>
              </a:r>
              <a:r>
                <a:rPr lang="ru-RU" b="0" i="0" u="none" strike="noStrike" dirty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Arial" panose="020B0604020202020204" pitchFamily="34" charset="0"/>
                  <a:cs typeface="Times New Roman" panose="02020603050405020304" pitchFamily="18" charset="0"/>
                </a:rPr>
                <a:t>.</a:t>
              </a:r>
              <a:r>
                <a:rPr lang="ru-RU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b="0" i="0" u="none" strike="noStrike" dirty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Arial" panose="020B0604020202020204" pitchFamily="34" charset="0"/>
                  <a:cs typeface="Times New Roman" panose="02020603050405020304" pitchFamily="18" charset="0"/>
                </a:rPr>
                <a:t>Нальчик, 2026. C. 90-105</a:t>
              </a:r>
              <a:endParaRPr lang="ru-RU" b="0" i="0" u="none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0" marR="0" indent="0" algn="just" fontAlgn="ctr">
                <a:spcBef>
                  <a:spcPts val="0"/>
                </a:spcBef>
                <a:spcAft>
                  <a:spcPts val="0"/>
                </a:spcAft>
              </a:pPr>
              <a:r>
                <a:rPr lang="ru-RU" b="0" i="0" u="none" strike="noStrike" dirty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Arial" panose="020B0604020202020204" pitchFamily="34" charset="0"/>
                  <a:cs typeface="Times New Roman" panose="02020603050405020304" pitchFamily="18" charset="0"/>
                  <a:hlinkClick r:id="rId4"/>
                </a:rPr>
                <a:t>https://perspect.kbsu.ru/</a:t>
              </a:r>
              <a:r>
                <a:rPr lang="ru-RU" b="0" i="0" u="none" strike="noStrike" dirty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Arial" panose="020B0604020202020204" pitchFamily="34" charset="0"/>
                  <a:cs typeface="Times New Roman" panose="02020603050405020304" pitchFamily="18" charset="0"/>
                </a:rPr>
                <a:t> </a:t>
              </a:r>
              <a:endParaRPr lang="ru-RU" b="0" i="0" u="none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0" marR="0" indent="0" algn="just" fontAlgn="ctr">
                <a:spcBef>
                  <a:spcPts val="0"/>
                </a:spcBef>
                <a:spcAft>
                  <a:spcPts val="0"/>
                </a:spcAft>
              </a:pPr>
              <a:r>
                <a:rPr lang="ru-RU" b="0" i="0" u="none" strike="noStrike" dirty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Arial" panose="020B0604020202020204" pitchFamily="34" charset="0"/>
                  <a:cs typeface="Times New Roman" panose="02020603050405020304" pitchFamily="18" charset="0"/>
                  <a:hlinkClick r:id="rId5"/>
                </a:rPr>
                <a:t>https://perspect.kbsu.ru/docs/перспектива%202026.pdf</a:t>
              </a:r>
              <a:r>
                <a:rPr lang="ru-RU" b="0" i="0" u="none" strike="noStrike" dirty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Arial" panose="020B0604020202020204" pitchFamily="34" charset="0"/>
                  <a:cs typeface="Times New Roman" panose="02020603050405020304" pitchFamily="18" charset="0"/>
                </a:rPr>
                <a:t> </a:t>
              </a:r>
              <a:endParaRPr lang="ru-RU" b="0" i="0" u="none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71" name="Заголовок 1"/>
          <p:cNvSpPr>
            <a:spLocks noGrp="1"/>
          </p:cNvSpPr>
          <p:nvPr>
            <p:ph type="title"/>
          </p:nvPr>
        </p:nvSpPr>
        <p:spPr bwMode="auto">
          <a:xfrm>
            <a:off x="1415480" y="199152"/>
            <a:ext cx="10515600" cy="1136186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/>
            <a:r>
              <a:rPr lang="ru-RU" sz="3600" dirty="0">
                <a:solidFill>
                  <a:srgbClr val="002060"/>
                </a:solidFill>
              </a:rPr>
              <a:t>Участие в общественно-значимых мероприятиях всероссийского уровня</a:t>
            </a:r>
            <a:endParaRPr dirty="0">
              <a:solidFill>
                <a:srgbClr val="002060"/>
              </a:solidFill>
            </a:endParaRPr>
          </a:p>
        </p:txBody>
      </p:sp>
      <p:grpSp>
        <p:nvGrpSpPr>
          <p:cNvPr id="49" name="Содержимое 3"/>
          <p:cNvGrpSpPr/>
          <p:nvPr/>
        </p:nvGrpSpPr>
        <p:grpSpPr bwMode="auto">
          <a:xfrm>
            <a:off x="609600" y="1945041"/>
            <a:ext cx="10972800" cy="3275820"/>
            <a:chOff x="0" y="9878"/>
            <a:chExt cx="10972800" cy="3275820"/>
          </a:xfrm>
        </p:grpSpPr>
        <p:sp>
          <p:nvSpPr>
            <p:cNvPr id="1048672" name="Прямоугольник 5"/>
            <p:cNvSpPr/>
            <p:nvPr/>
          </p:nvSpPr>
          <p:spPr bwMode="auto">
            <a:xfrm>
              <a:off x="0" y="216517"/>
              <a:ext cx="10972800" cy="3069181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  <p:txBody>
            <a:bodyPr/>
            <a:lstStyle/>
            <a:p>
              <a:endParaRPr lang="ru-RU" dirty="0"/>
            </a:p>
          </p:txBody>
        </p:sp>
        <p:sp>
          <p:nvSpPr>
            <p:cNvPr id="1048673" name="Скругленный прямоугольник 6"/>
            <p:cNvSpPr/>
            <p:nvPr/>
          </p:nvSpPr>
          <p:spPr bwMode="auto">
            <a:xfrm>
              <a:off x="548640" y="9878"/>
              <a:ext cx="9906312" cy="313932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2594340C-09F2-477E-A713-5748F9F62DE5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0" y="199152"/>
            <a:ext cx="1299842" cy="1131074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9A062A7A-00F3-432B-B442-532FF485CF0D}"/>
              </a:ext>
            </a:extLst>
          </p:cNvPr>
          <p:cNvSpPr txBox="1"/>
          <p:nvPr/>
        </p:nvSpPr>
        <p:spPr>
          <a:xfrm>
            <a:off x="1244437" y="2499038"/>
            <a:ext cx="9733918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Всероссийская молодежная научно-практическая конференция с международным участием «Современные задачи и актуальные вопросы биоразнообразия и устойчивости растительных сообществ» (г. Воронеж, 26 февраля 2026 года). Изд-во: ФГБОУ ВО «Воронежский государственный лесотехнический университет имени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Г.Ф.Морозова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».  Воронеж, 2026. С. 290-307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https://vgltu.ru/nauka/konferencii/2026/konferenciya-sovremennye-zadachi-i-aktualnye-voprosy-bioraznoobraziya-i-ustojchivosti-rastitelnyh-soobwestv/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86" name="Заголовок 1"/>
          <p:cNvSpPr>
            <a:spLocks noGrp="1"/>
          </p:cNvSpPr>
          <p:nvPr>
            <p:ph type="title"/>
          </p:nvPr>
        </p:nvSpPr>
        <p:spPr bwMode="auto">
          <a:xfrm>
            <a:off x="1271464" y="387261"/>
            <a:ext cx="10515600" cy="1138384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/>
            <a:r>
              <a:rPr lang="ru-RU" sz="3600" dirty="0">
                <a:solidFill>
                  <a:srgbClr val="002060"/>
                </a:solidFill>
              </a:rPr>
              <a:t>Участие в общественно-значимых мероприятиях республиканского уровня</a:t>
            </a:r>
            <a:endParaRPr dirty="0">
              <a:solidFill>
                <a:srgbClr val="002060"/>
              </a:solidFill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DDD9F671-368A-49DF-BC3C-E251AD6DF1B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-5936" y="324006"/>
            <a:ext cx="1299842" cy="1131074"/>
          </a:xfrm>
          <a:prstGeom prst="rect">
            <a:avLst/>
          </a:prstGeom>
        </p:spPr>
      </p:pic>
      <p:grpSp>
        <p:nvGrpSpPr>
          <p:cNvPr id="20" name="Содержимое 3">
            <a:extLst>
              <a:ext uri="{FF2B5EF4-FFF2-40B4-BE49-F238E27FC236}">
                <a16:creationId xmlns:a16="http://schemas.microsoft.com/office/drawing/2014/main" id="{436D69E0-F3B5-479B-9953-B08AAC1AD030}"/>
              </a:ext>
            </a:extLst>
          </p:cNvPr>
          <p:cNvGrpSpPr/>
          <p:nvPr/>
        </p:nvGrpSpPr>
        <p:grpSpPr bwMode="auto">
          <a:xfrm>
            <a:off x="609600" y="1916832"/>
            <a:ext cx="10972800" cy="4389437"/>
            <a:chOff x="0" y="0"/>
            <a:chExt cx="10972800" cy="4389437"/>
          </a:xfrm>
        </p:grpSpPr>
        <p:sp>
          <p:nvSpPr>
            <p:cNvPr id="21" name="Прямоугольник 5">
              <a:extLst>
                <a:ext uri="{FF2B5EF4-FFF2-40B4-BE49-F238E27FC236}">
                  <a16:creationId xmlns:a16="http://schemas.microsoft.com/office/drawing/2014/main" id="{D3DAF89D-0B2F-4536-9A85-B89333B43EFF}"/>
                </a:ext>
              </a:extLst>
            </p:cNvPr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22" name="Скругленный прямоугольник 6">
              <a:extLst>
                <a:ext uri="{FF2B5EF4-FFF2-40B4-BE49-F238E27FC236}">
                  <a16:creationId xmlns:a16="http://schemas.microsoft.com/office/drawing/2014/main" id="{1DC4A8EB-5BE9-4710-99A1-A51A15F06889}"/>
                </a:ext>
              </a:extLst>
            </p:cNvPr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" name="Прямоугольник 7">
              <a:extLst>
                <a:ext uri="{FF2B5EF4-FFF2-40B4-BE49-F238E27FC236}">
                  <a16:creationId xmlns:a16="http://schemas.microsoft.com/office/drawing/2014/main" id="{A46F0363-69A2-44CA-B88E-E352DDD79800}"/>
                </a:ext>
              </a:extLst>
            </p:cNvPr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24" name="Скругленный прямоугольник 8">
              <a:extLst>
                <a:ext uri="{FF2B5EF4-FFF2-40B4-BE49-F238E27FC236}">
                  <a16:creationId xmlns:a16="http://schemas.microsoft.com/office/drawing/2014/main" id="{65DC0E75-3AFC-4DF8-BCCA-809F6FF3D7C8}"/>
                </a:ext>
              </a:extLst>
            </p:cNvPr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5" name="Прямоугольник 9">
              <a:extLst>
                <a:ext uri="{FF2B5EF4-FFF2-40B4-BE49-F238E27FC236}">
                  <a16:creationId xmlns:a16="http://schemas.microsoft.com/office/drawing/2014/main" id="{343593DC-CB8A-4318-A945-B90E37FB168C}"/>
                </a:ext>
              </a:extLst>
            </p:cNvPr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26" name="Скругленный прямоугольник 10">
              <a:extLst>
                <a:ext uri="{FF2B5EF4-FFF2-40B4-BE49-F238E27FC236}">
                  <a16:creationId xmlns:a16="http://schemas.microsoft.com/office/drawing/2014/main" id="{AA0E12D9-715F-4ECD-B4E0-95968803C82D}"/>
                </a:ext>
              </a:extLst>
            </p:cNvPr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7" name="Прямоугольник 11">
              <a:extLst>
                <a:ext uri="{FF2B5EF4-FFF2-40B4-BE49-F238E27FC236}">
                  <a16:creationId xmlns:a16="http://schemas.microsoft.com/office/drawing/2014/main" id="{60B3769A-30D8-442C-94D6-3E85AD2B116C}"/>
                </a:ext>
              </a:extLst>
            </p:cNvPr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28" name="Скругленный прямоугольник 12">
              <a:extLst>
                <a:ext uri="{FF2B5EF4-FFF2-40B4-BE49-F238E27FC236}">
                  <a16:creationId xmlns:a16="http://schemas.microsoft.com/office/drawing/2014/main" id="{949853BE-48A6-4B58-BE21-FF995A73787B}"/>
                </a:ext>
              </a:extLst>
            </p:cNvPr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9" name="Прямоугольник 13">
              <a:extLst>
                <a:ext uri="{FF2B5EF4-FFF2-40B4-BE49-F238E27FC236}">
                  <a16:creationId xmlns:a16="http://schemas.microsoft.com/office/drawing/2014/main" id="{07895637-2AF5-42A0-953E-F7816415DB44}"/>
                </a:ext>
              </a:extLst>
            </p:cNvPr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30" name="Скругленный прямоугольник 14">
              <a:extLst>
                <a:ext uri="{FF2B5EF4-FFF2-40B4-BE49-F238E27FC236}">
                  <a16:creationId xmlns:a16="http://schemas.microsoft.com/office/drawing/2014/main" id="{81C5CCB9-2A6B-48F6-A452-FC84443EB17E}"/>
                </a:ext>
              </a:extLst>
            </p:cNvPr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1" name="Прямоугольник 15">
              <a:extLst>
                <a:ext uri="{FF2B5EF4-FFF2-40B4-BE49-F238E27FC236}">
                  <a16:creationId xmlns:a16="http://schemas.microsoft.com/office/drawing/2014/main" id="{486600E0-AAA1-4EE7-9917-EA17738E888D}"/>
                </a:ext>
              </a:extLst>
            </p:cNvPr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32" name="Скругленный прямоугольник 16">
              <a:extLst>
                <a:ext uri="{FF2B5EF4-FFF2-40B4-BE49-F238E27FC236}">
                  <a16:creationId xmlns:a16="http://schemas.microsoft.com/office/drawing/2014/main" id="{9C2BCBBE-10EF-434E-8CDD-96A8C248AF24}"/>
                </a:ext>
              </a:extLst>
            </p:cNvPr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3" name="Прямоугольник 17">
              <a:extLst>
                <a:ext uri="{FF2B5EF4-FFF2-40B4-BE49-F238E27FC236}">
                  <a16:creationId xmlns:a16="http://schemas.microsoft.com/office/drawing/2014/main" id="{9257092B-41FC-4F00-AAF1-5B6B5378E3A8}"/>
                </a:ext>
              </a:extLst>
            </p:cNvPr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34" name="Скругленный прямоугольник 18">
              <a:extLst>
                <a:ext uri="{FF2B5EF4-FFF2-40B4-BE49-F238E27FC236}">
                  <a16:creationId xmlns:a16="http://schemas.microsoft.com/office/drawing/2014/main" id="{BC08803D-B43E-4BC2-BABC-ECF89CE02655}"/>
                </a:ext>
              </a:extLst>
            </p:cNvPr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01" name="Прямоугольник 2"/>
          <p:cNvSpPr>
            <a:spLocks noChangeArrowheads="1"/>
          </p:cNvSpPr>
          <p:nvPr/>
        </p:nvSpPr>
        <p:spPr bwMode="auto">
          <a:xfrm>
            <a:off x="1314387" y="271463"/>
            <a:ext cx="904125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НАУЧНО-ПРАКТИЧЕСКИХ КОНФЕРЕНЦИЯХ</a:t>
            </a:r>
          </a:p>
        </p:txBody>
      </p:sp>
      <p:sp>
        <p:nvSpPr>
          <p:cNvPr id="1048702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03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04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05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06" name="TextBox 7"/>
          <p:cNvSpPr/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тезисы работы были представлены на</a:t>
            </a:r>
          </a:p>
          <a:p>
            <a:pPr algn="ctr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научно-практических конференциях:</a:t>
            </a:r>
          </a:p>
        </p:txBody>
      </p:sp>
      <p:graphicFrame>
        <p:nvGraphicFramePr>
          <p:cNvPr id="4194314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3946839"/>
              </p:ext>
            </p:extLst>
          </p:nvPr>
        </p:nvGraphicFramePr>
        <p:xfrm>
          <a:off x="195263" y="2813050"/>
          <a:ext cx="11798300" cy="344260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ее вид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Выходные данные*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Соавторы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GaramondCTT"/>
                        </a:rPr>
                        <a:t>Анализ флоры исследуемого участка в Наурском районе (деградированные земли) Чеченской Республики</a:t>
                      </a:r>
                      <a:endParaRPr lang="ru-RU" sz="11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1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Всероссийская молодежная научно-практическая конференция с международным участием «Современные задачи и актуальные вопросы биоразнообразия и устойчивости</a:t>
                      </a:r>
                      <a:r>
                        <a:rPr lang="en-US" sz="11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растительных сообществ» (г. Воронеж, 26 февраля 2026 года). Изд-во: ФГБОУ ВО «Воронежский государственный лесотехнический университет имени </a:t>
                      </a:r>
                      <a:r>
                        <a:rPr lang="ru-RU" sz="1100" b="0" i="0" u="none" strike="noStrike" cap="none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Г.Ф.Морозова</a:t>
                      </a:r>
                      <a:r>
                        <a:rPr lang="ru-RU" sz="11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».  Воронеж, 2026. С. 290-307</a:t>
                      </a:r>
                    </a:p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1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2"/>
                        </a:rPr>
                        <a:t>https://vgltu.ru/nauka/konferencii/2026/konferenciya-sovremennye-zadachi-i-aktualnye-voprosy-bioraznoobraziya-i-ustojchivosti-rastitelnyh-soobwestv/</a:t>
                      </a:r>
                      <a:r>
                        <a:rPr lang="en-US" sz="11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1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1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Алдамов Р.Р.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100" b="0" i="0" u="none" strike="noStrike" cap="none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Ирисханова</a:t>
                      </a:r>
                      <a:r>
                        <a:rPr lang="ru-RU" sz="11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З.И.</a:t>
                      </a:r>
                      <a:endParaRPr lang="en-US" sz="11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100" b="0" i="0" u="none" strike="noStrike" cap="none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Махамаева</a:t>
                      </a:r>
                      <a:r>
                        <a:rPr lang="ru-RU" sz="11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З.З.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48707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63832" cy="33855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16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- Оформляются в соответствии с ГОСТ 7.1-2003 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D6FCF5E-261E-42E9-9DFD-0A2B1ABAEC1A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35499" y="18984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08" name="Прямоугольник 2"/>
          <p:cNvSpPr>
            <a:spLocks noChangeArrowheads="1"/>
          </p:cNvSpPr>
          <p:nvPr/>
        </p:nvSpPr>
        <p:spPr bwMode="auto">
          <a:xfrm>
            <a:off x="1314387" y="271463"/>
            <a:ext cx="904125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НАУЧНО-ПРАКТИЧЕСКИХ КОНФЕРЕНЦИЯХ</a:t>
            </a:r>
          </a:p>
        </p:txBody>
      </p:sp>
      <p:sp>
        <p:nvSpPr>
          <p:cNvPr id="104870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1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1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194315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0283223"/>
              </p:ext>
            </p:extLst>
          </p:nvPr>
        </p:nvGraphicFramePr>
        <p:xfrm>
          <a:off x="195263" y="1711325"/>
          <a:ext cx="11798300" cy="344260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ее вид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Выходные данные*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Соавторы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GaramondCTT"/>
                        </a:rPr>
                        <a:t>Анализ флоры исследуемого участка в Наурском районе (деградированные земли) Чеченской Республики</a:t>
                      </a:r>
                      <a:endParaRPr lang="ru-RU" sz="11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1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Всероссийская молодежная научно-практическая конференция с международным участием «Современные задачи и актуальные вопросы биоразнообразия и устойчивости</a:t>
                      </a:r>
                      <a:r>
                        <a:rPr lang="en-US" sz="11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растительных сообществ» (г. Воронеж, 26 февраля 2026 года). Изд-во: ФГБОУ ВО «Воронежский государственный лесотехнический университет имени </a:t>
                      </a:r>
                      <a:r>
                        <a:rPr lang="ru-RU" sz="1100" b="0" i="0" u="none" strike="noStrike" cap="none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Г.Ф.Морозова</a:t>
                      </a:r>
                      <a:r>
                        <a:rPr lang="ru-RU" sz="11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».  Воронеж, 2026. С. 290-307</a:t>
                      </a:r>
                    </a:p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1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2"/>
                        </a:rPr>
                        <a:t>https://vgltu.ru/nauka/konferencii/2026/konferenciya-sovremennye-zadachi-i-aktualnye-voprosy-bioraznoobraziya-i-ustojchivosti-rastitelnyh-soobwestv/</a:t>
                      </a:r>
                      <a:r>
                        <a:rPr lang="en-US" sz="11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1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1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Алдамов Р.Р.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100" b="0" i="0" u="none" strike="noStrike" cap="none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Ирисханова</a:t>
                      </a:r>
                      <a:r>
                        <a:rPr lang="ru-RU" sz="11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З.И.</a:t>
                      </a:r>
                      <a:endParaRPr lang="en-US" sz="11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100" b="0" i="0" u="none" strike="noStrike" cap="none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Махамаева</a:t>
                      </a:r>
                      <a:r>
                        <a:rPr lang="ru-RU" sz="11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З.З.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487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63832" cy="33855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16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- Оформляются в соответствии с ГОСТ 7.1-2003 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A118C67-DF99-45E6-9253-6D3F687461B8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35499" y="18984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13" name="Прямоугольник 2"/>
          <p:cNvSpPr>
            <a:spLocks noChangeArrowheads="1"/>
          </p:cNvSpPr>
          <p:nvPr/>
        </p:nvSpPr>
        <p:spPr bwMode="auto">
          <a:xfrm>
            <a:off x="3538039" y="344935"/>
            <a:ext cx="371447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ВКР (НКР)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1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1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1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17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18" name="TextBox 7"/>
          <p:cNvSpPr/>
          <p:nvPr/>
        </p:nvSpPr>
        <p:spPr bwMode="auto">
          <a:xfrm>
            <a:off x="385762" y="1828800"/>
            <a:ext cx="11426825" cy="92333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СОДЕРЖАТЕЛЬНАЯ ЧАСТЬ ВКР (НКР) РАЗДЕЛЕНА НА ____ ГЛАВ(Ы),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СТРУКТУРИРОВАННЫЕ В СООТВЕТСТВИИ С ЛОГИКОЙ РАСКРЫТИЯ ТЕМЫ И РЕШЕНИЯ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 ИССЛЕДОВАНИЯ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19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20" name="TextBox 12"/>
          <p:cNvSpPr/>
          <p:nvPr/>
        </p:nvSpPr>
        <p:spPr bwMode="auto">
          <a:xfrm>
            <a:off x="3690938" y="3297238"/>
            <a:ext cx="6763390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 dirty="0">
                <a:solidFill>
                  <a:srgbClr val="4175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______________________________________________________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 dirty="0">
                <a:solidFill>
                  <a:srgbClr val="4175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______________________________________________________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 dirty="0">
                <a:solidFill>
                  <a:srgbClr val="4175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______________________________________________________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srgbClr val="4175B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CE462F0-9518-4AB7-AE81-8C239FF9166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5499" y="18984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1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жизни университета</a:t>
            </a:r>
          </a:p>
        </p:txBody>
      </p:sp>
      <p:sp>
        <p:nvSpPr>
          <p:cNvPr id="1048722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schemeClr val="l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23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schemeClr val="l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24" name="Прямоугольник 5"/>
          <p:cNvSpPr/>
          <p:nvPr/>
        </p:nvSpPr>
        <p:spPr bwMode="auto">
          <a:xfrm>
            <a:off x="119335" y="3740700"/>
            <a:ext cx="11798301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schemeClr val="l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25" name="Прямоугольник 5"/>
          <p:cNvSpPr/>
          <p:nvPr/>
        </p:nvSpPr>
        <p:spPr bwMode="auto">
          <a:xfrm>
            <a:off x="119335" y="5742388"/>
            <a:ext cx="11798301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schemeClr val="l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26" name="Прямоугольник 5"/>
          <p:cNvSpPr/>
          <p:nvPr/>
        </p:nvSpPr>
        <p:spPr bwMode="auto">
          <a:xfrm>
            <a:off x="119335" y="4742834"/>
            <a:ext cx="11798301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schemeClr val="l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002209E-5717-4DED-B0A1-E3814990471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86767" y="264627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</TotalTime>
  <Words>1161</Words>
  <Application>Microsoft Office PowerPoint</Application>
  <PresentationFormat>Широкоэкранный</PresentationFormat>
  <Paragraphs>206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Пользователь</cp:lastModifiedBy>
  <cp:revision>14</cp:revision>
  <dcterms:created xsi:type="dcterms:W3CDTF">2017-02-19T19:33:13Z</dcterms:created>
  <dcterms:modified xsi:type="dcterms:W3CDTF">2026-10-03T16:01:22Z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4d7b2038399c41e3a1ad87024c0b5fd4</vt:lpwstr>
  </property>
</Properties>
</file>