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10693400" cy="7562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EBF"/>
    <a:srgbClr val="F5F3DB"/>
    <a:srgbClr val="FEF1CE"/>
    <a:srgbClr val="FEF4D6"/>
    <a:srgbClr val="FEF0CA"/>
    <a:srgbClr val="FCEAB2"/>
    <a:srgbClr val="ECEFBF"/>
    <a:srgbClr val="ECE8BA"/>
    <a:srgbClr val="FFFFCC"/>
    <a:srgbClr val="270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4660"/>
  </p:normalViewPr>
  <p:slideViewPr>
    <p:cSldViewPr>
      <p:cViewPr varScale="1">
        <p:scale>
          <a:sx n="100" d="100"/>
          <a:sy n="100" d="100"/>
        </p:scale>
        <p:origin x="141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Rectangle 2"/>
          <p:cNvSpPr>
            <a:spLocks noGrp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3" name="Rectangle 3"/>
          <p:cNvSpPr>
            <a:spLocks noGrp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04" name="Rectangle 4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805" name="Rectangle 5"/>
          <p:cNvSpPr>
            <a:spLocks noGrp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06" name="Rectangle 6"/>
          <p:cNvSpPr>
            <a:spLocks noGrp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7" name="Rectangle 7"/>
          <p:cNvSpPr>
            <a:spLocks noGrp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795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796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797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1048798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1048588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1048589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590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1048591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1048615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616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617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618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1048619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1048701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702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1048703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9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800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1048801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bk object 16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77" name="bk object 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78" name="bk object 1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79" name="bk object 1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80" name="bk object 2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81" name="bk object 2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82" name="Holder 2"/>
          <p:cNvSpPr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1048583" name="Holder 3"/>
          <p:cNvSpPr>
            <a:spLocks noGrp="1"/>
          </p:cNvSpPr>
          <p:nvPr>
            <p:ph type="body" idx="1"/>
          </p:nvPr>
        </p:nvSpPr>
        <p:spPr>
          <a:xfrm>
            <a:off x="1669157" y="3358506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104858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58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104858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object 2"/>
          <p:cNvSpPr/>
          <p:nvPr/>
        </p:nvSpPr>
        <p:spPr>
          <a:xfrm>
            <a:off x="567009" y="1410625"/>
            <a:ext cx="9784531" cy="529804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mpd="dbl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48593" name="object 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94" name="object 4"/>
          <p:cNvSpPr/>
          <p:nvPr/>
        </p:nvSpPr>
        <p:spPr>
          <a:xfrm>
            <a:off x="5063667" y="312375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95" name="object 5"/>
          <p:cNvSpPr/>
          <p:nvPr/>
        </p:nvSpPr>
        <p:spPr>
          <a:xfrm>
            <a:off x="589311" y="505585"/>
            <a:ext cx="193210" cy="4677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96" name="object 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97" name="object 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98" name="object 8"/>
          <p:cNvSpPr txBox="1">
            <a:spLocks noGrp="1"/>
          </p:cNvSpPr>
          <p:nvPr>
            <p:ph type="title"/>
          </p:nvPr>
        </p:nvSpPr>
        <p:spPr>
          <a:xfrm>
            <a:off x="200614" y="312441"/>
            <a:ext cx="9784531" cy="156824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noFill/>
          </a:ln>
        </p:spPr>
        <p:txBody>
          <a:bodyPr vert="horz" wrap="square" lIns="0" tIns="130810" rIns="0" bIns="0" rtlCol="0">
            <a:spAutoFit/>
            <a:scene3d>
              <a:camera prst="perspectiveFront"/>
              <a:lightRig rig="threePt" dir="t"/>
            </a:scene3d>
          </a:bodyPr>
          <a:lstStyle/>
          <a:p>
            <a:pPr marL="12700" algn="ctr">
              <a:lnSpc>
                <a:spcPct val="100000"/>
              </a:lnSpc>
              <a:spcBef>
                <a:spcPts val="1030"/>
              </a:spcBef>
            </a:pPr>
            <a:r>
              <a:rPr lang="ru-RU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ФГБОУ ВО «</a:t>
            </a:r>
            <a:r>
              <a:rPr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Чеченский государственный университет</a:t>
            </a:r>
            <a:br>
              <a:rPr lang="en-US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</a:br>
            <a:r>
              <a:rPr lang="ru-RU" altLang="en-US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им</a:t>
            </a:r>
            <a:r>
              <a:rPr lang="en-US" altLang="en-US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. </a:t>
            </a:r>
            <a:r>
              <a:rPr lang="ru-RU" altLang="en-US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А</a:t>
            </a:r>
            <a:r>
              <a:rPr lang="en-US" altLang="en-US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. </a:t>
            </a:r>
            <a:r>
              <a:rPr lang="ru-RU" altLang="en-US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А</a:t>
            </a:r>
            <a:r>
              <a:rPr lang="en-US" altLang="en-US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. </a:t>
            </a:r>
            <a:r>
              <a:rPr lang="ru-RU" altLang="en-US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Кадырова</a:t>
            </a:r>
            <a:r>
              <a:rPr lang="ru-RU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»</a:t>
            </a:r>
            <a:endParaRPr sz="2550" dirty="0">
              <a:ln w="0"/>
              <a:solidFill>
                <a:srgbClr val="27079B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marL="1437640" marR="1421130" indent="-8890" algn="ctr">
              <a:lnSpc>
                <a:spcPct val="109000"/>
              </a:lnSpc>
              <a:spcBef>
                <a:spcPts val="510"/>
              </a:spcBef>
            </a:pPr>
            <a:r>
              <a:rPr lang="ru-RU" spc="-15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Биолого-химический факультет</a:t>
            </a:r>
            <a:br>
              <a:rPr lang="ru-RU" b="0" u="heavy" spc="-15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</a:br>
            <a:r>
              <a:rPr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Кафе</a:t>
            </a:r>
            <a:r>
              <a:rPr dirty="0">
                <a:solidFill>
                  <a:srgbClr val="27079B"/>
                </a:solidFill>
                <a:latin typeface="Times New Roman"/>
                <a:cs typeface="Times New Roman"/>
              </a:rPr>
              <a:t>др</a:t>
            </a:r>
            <a:r>
              <a:rPr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lang="ru-RU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- Химия</a:t>
            </a:r>
            <a:endParaRPr dirty="0">
              <a:solidFill>
                <a:srgbClr val="27079B"/>
              </a:solidFill>
              <a:uFill>
                <a:solidFill>
                  <a:srgbClr val="000000"/>
                </a:solidFill>
              </a:uFill>
              <a:latin typeface="Times New Roman"/>
              <a:cs typeface="Times New Roman"/>
            </a:endParaRPr>
          </a:p>
        </p:txBody>
      </p:sp>
      <p:sp>
        <p:nvSpPr>
          <p:cNvPr id="1048599" name="object 9"/>
          <p:cNvSpPr/>
          <p:nvPr/>
        </p:nvSpPr>
        <p:spPr>
          <a:xfrm>
            <a:off x="5427169" y="1410625"/>
            <a:ext cx="20955" cy="15875"/>
          </a:xfrm>
          <a:custGeom>
            <a:avLst/>
            <a:gdLst/>
            <a:ahLst/>
            <a:cxnLst/>
            <a:rect l="l" t="t" r="r" b="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0" name="object 10"/>
          <p:cNvSpPr txBox="1"/>
          <p:nvPr/>
        </p:nvSpPr>
        <p:spPr>
          <a:xfrm>
            <a:off x="3627308" y="2323303"/>
            <a:ext cx="5910392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solidFill>
                  <a:srgbClr val="27079B"/>
                </a:solidFill>
                <a:latin typeface="Times New Roman"/>
                <a:cs typeface="Times New Roman"/>
              </a:rPr>
              <a:t>Портфолио</a:t>
            </a:r>
            <a:r>
              <a:rPr sz="3200" b="1" spc="-70" dirty="0">
                <a:solidFill>
                  <a:srgbClr val="27079B"/>
                </a:solidFill>
                <a:latin typeface="Times New Roman"/>
                <a:cs typeface="Times New Roman"/>
              </a:rPr>
              <a:t> </a:t>
            </a:r>
            <a:r>
              <a:rPr sz="3200" b="1" spc="-5" dirty="0">
                <a:solidFill>
                  <a:srgbClr val="27079B"/>
                </a:solidFill>
                <a:latin typeface="Times New Roman"/>
                <a:cs typeface="Times New Roman"/>
              </a:rPr>
              <a:t>бакалавра</a:t>
            </a:r>
            <a:endParaRPr sz="3200" b="1" dirty="0">
              <a:solidFill>
                <a:srgbClr val="27079B"/>
              </a:solidFill>
              <a:latin typeface="Times New Roman"/>
              <a:cs typeface="Times New Roman"/>
            </a:endParaRPr>
          </a:p>
        </p:txBody>
      </p:sp>
      <p:sp>
        <p:nvSpPr>
          <p:cNvPr id="1048601" name="object 11"/>
          <p:cNvSpPr txBox="1">
            <a:spLocks noGrp="1"/>
          </p:cNvSpPr>
          <p:nvPr>
            <p:ph type="body" idx="1"/>
          </p:nvPr>
        </p:nvSpPr>
        <p:spPr>
          <a:xfrm>
            <a:off x="3746500" y="3358506"/>
            <a:ext cx="5277740" cy="153401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79705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Сагипов Мовсар Сайд-Ахмедович</a:t>
            </a:r>
            <a:endParaRPr spc="10" dirty="0">
              <a:solidFill>
                <a:srgbClr val="27079B"/>
              </a:solidFill>
            </a:endParaRPr>
          </a:p>
          <a:p>
            <a:pPr marL="179705" algn="l">
              <a:lnSpc>
                <a:spcPct val="100000"/>
              </a:lnSpc>
              <a:spcBef>
                <a:spcPts val="1005"/>
              </a:spcBef>
            </a:pPr>
            <a:r>
              <a:rPr dirty="0">
                <a:solidFill>
                  <a:srgbClr val="27079B"/>
                </a:solidFill>
              </a:rPr>
              <a:t>Форма обучения: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о</a:t>
            </a:r>
            <a:r>
              <a:rPr b="1" i="1" spc="10" dirty="0" err="1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чная</a:t>
            </a:r>
            <a:endParaRPr b="1" i="1" spc="10" dirty="0">
              <a:solidFill>
                <a:srgbClr val="27079B"/>
              </a:solidFill>
              <a:uFill>
                <a:solidFill>
                  <a:srgbClr val="FFFFFF"/>
                </a:solidFill>
              </a:uFill>
            </a:endParaRPr>
          </a:p>
          <a:p>
            <a:pPr marL="179705" marR="5080" algn="l">
              <a:lnSpc>
                <a:spcPct val="1120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</a:t>
            </a:r>
            <a:r>
              <a:rPr lang="ru-RU" spc="-10" dirty="0">
                <a:solidFill>
                  <a:srgbClr val="27079B"/>
                </a:solidFill>
              </a:rPr>
              <a:t>04.03.01 </a:t>
            </a:r>
            <a:r>
              <a:rPr lang="ru-RU" b="1" i="1" spc="5" dirty="0">
                <a:solidFill>
                  <a:srgbClr val="27079B"/>
                </a:solidFill>
              </a:rPr>
              <a:t>Химия</a:t>
            </a:r>
          </a:p>
          <a:p>
            <a:pPr marL="179705" marR="5080" algn="l">
              <a:lnSpc>
                <a:spcPct val="112000"/>
              </a:lnSpc>
              <a:spcBef>
                <a:spcPts val="80"/>
              </a:spcBef>
            </a:pPr>
            <a:r>
              <a:rPr lang="ru-RU" u="sng" spc="10" dirty="0">
                <a:solidFill>
                  <a:srgbClr val="27079B"/>
                </a:solidFill>
              </a:rPr>
              <a:t>Профиль</a:t>
            </a:r>
            <a:r>
              <a:rPr lang="ru-RU" u="sng" spc="1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ru-RU" b="1" i="1" spc="-5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«Химия</a:t>
            </a:r>
            <a:r>
              <a:rPr lang="ru-RU" b="1" i="1" spc="-2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»</a:t>
            </a:r>
          </a:p>
        </p:txBody>
      </p:sp>
      <p:sp>
        <p:nvSpPr>
          <p:cNvPr id="1048602" name="object 12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20" y="782320"/>
            <a:ext cx="1167130" cy="10140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D0C818-9954-979B-D80E-FC6D70A673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668" y="2038539"/>
            <a:ext cx="2209800" cy="29068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4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48605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6" name="object 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7" name="object 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8" name="object 7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9" name="object 8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10" cy="546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27079B"/>
                </a:solidFill>
                <a:latin typeface="Arial" charset="0"/>
                <a:cs typeface="Arial" charset="0"/>
              </a:rPr>
              <a:t>Приказы</a:t>
            </a:r>
          </a:p>
        </p:txBody>
      </p:sp>
      <p:sp>
        <p:nvSpPr>
          <p:cNvPr id="10486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</a:endParaRPr>
          </a:p>
        </p:txBody>
      </p:sp>
      <p:sp>
        <p:nvSpPr>
          <p:cNvPr id="1048612" name="object 12"/>
          <p:cNvSpPr/>
          <p:nvPr/>
        </p:nvSpPr>
        <p:spPr>
          <a:xfrm flipV="1">
            <a:off x="385445" y="1125855"/>
            <a:ext cx="2576830" cy="32258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13" name="object 13"/>
          <p:cNvSpPr txBox="1"/>
          <p:nvPr/>
        </p:nvSpPr>
        <p:spPr>
          <a:xfrm>
            <a:off x="802919" y="140071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9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ru-RU" sz="1900" b="1" dirty="0">
                <a:latin typeface="Times New Roman"/>
                <a:cs typeface="Times New Roman"/>
              </a:rPr>
              <a:t>№ 93/06-19 от 09.08.2023 г. </a:t>
            </a:r>
            <a:endParaRPr sz="1900" dirty="0">
              <a:latin typeface="Times New Roman"/>
              <a:cs typeface="Times New Roman"/>
            </a:endParaRPr>
          </a:p>
        </p:txBody>
      </p:sp>
      <p:pic>
        <p:nvPicPr>
          <p:cNvPr id="2" name="Рисунок 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320" y="258445"/>
            <a:ext cx="896620" cy="7994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04" name="Таблица 22"/>
          <p:cNvGraphicFramePr>
            <a:graphicFrameLocks noGrp="1"/>
          </p:cNvGraphicFramePr>
          <p:nvPr>
            <p:ph sz="half" idx="2"/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Общая и неорганическая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БЖД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Физика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/>
                          <a:cs typeface="Times New Roman"/>
                        </a:rPr>
                        <a:t>История ЧР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Физическая культура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/>
                          <a:cs typeface="Times New Roman"/>
                        </a:rPr>
                        <a:t>Чеченская традиционная культура и этика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Основы государственности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2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8" name="object 12"/>
          <p:cNvSpPr/>
          <p:nvPr/>
        </p:nvSpPr>
        <p:spPr>
          <a:xfrm>
            <a:off x="420370" y="1107440"/>
            <a:ext cx="2134235" cy="29337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2" name="Рисунок 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280" y="285750"/>
            <a:ext cx="920750" cy="7994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3" name="object 6"/>
          <p:cNvSpPr/>
          <p:nvPr/>
        </p:nvSpPr>
        <p:spPr>
          <a:xfrm>
            <a:off x="983646" y="17006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5" name="object 9"/>
          <p:cNvSpPr txBox="1">
            <a:spLocks noGrp="1"/>
          </p:cNvSpPr>
          <p:nvPr>
            <p:ph type="title"/>
          </p:nvPr>
        </p:nvSpPr>
        <p:spPr>
          <a:xfrm>
            <a:off x="1987802" y="492240"/>
            <a:ext cx="6350764" cy="6235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05" name="Таблица 2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49577240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История России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ru-RU" sz="1400" dirty="0">
                          <a:latin typeface="Times New Roman"/>
                          <a:cs typeface="Times New Roman"/>
                        </a:rPr>
                        <a:t>3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Общая неорганическая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3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Русский язык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ОВП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Информатика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Физическая культура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Ознакомительная практика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36" name="object 10"/>
          <p:cNvSpPr/>
          <p:nvPr/>
        </p:nvSpPr>
        <p:spPr>
          <a:xfrm>
            <a:off x="381666" y="800093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7" name="object 11"/>
          <p:cNvSpPr/>
          <p:nvPr/>
        </p:nvSpPr>
        <p:spPr>
          <a:xfrm>
            <a:off x="2466364" y="759499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8" name="object 12"/>
          <p:cNvSpPr/>
          <p:nvPr/>
        </p:nvSpPr>
        <p:spPr>
          <a:xfrm>
            <a:off x="381666" y="759499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9" name="object 19"/>
          <p:cNvSpPr txBox="1"/>
          <p:nvPr/>
        </p:nvSpPr>
        <p:spPr>
          <a:xfrm>
            <a:off x="1205031" y="158480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rcRect l="-1020" r="1020"/>
          <a:stretch>
            <a:fillRect/>
          </a:stretch>
        </p:blipFill>
        <p:spPr>
          <a:xfrm>
            <a:off x="568325" y="93345"/>
            <a:ext cx="988060" cy="7988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06" name="Таблица 2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98174207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Общая неорганическая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  <a:endParaRPr kumimoji="0" lang="x-none" alt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Аналитическая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ru-RU" sz="1400" dirty="0">
                          <a:latin typeface="Times New Roman"/>
                          <a:cs typeface="Times New Roman"/>
                        </a:rPr>
                        <a:t>4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Информатика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Экономика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Физическая культура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4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2" name="Рисунок 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280" y="231140"/>
            <a:ext cx="930275" cy="8077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3" name="object 6"/>
          <p:cNvSpPr/>
          <p:nvPr/>
        </p:nvSpPr>
        <p:spPr>
          <a:xfrm>
            <a:off x="318166" y="42406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07" name="Таблица 2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70641836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Аналитическая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x-none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x-none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x-none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x-none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Кристаллохимия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Философия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Физическая культура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Строение вещества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Производственная практика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ru-RU" sz="1400" dirty="0">
                          <a:latin typeface="Times New Roman"/>
                          <a:cs typeface="Times New Roman"/>
                        </a:rPr>
                        <a:t>5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56" name="object 10"/>
          <p:cNvSpPr/>
          <p:nvPr/>
        </p:nvSpPr>
        <p:spPr>
          <a:xfrm>
            <a:off x="464851" y="800093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8" name="object 12"/>
          <p:cNvSpPr/>
          <p:nvPr/>
        </p:nvSpPr>
        <p:spPr>
          <a:xfrm flipV="1">
            <a:off x="464820" y="1125855"/>
            <a:ext cx="2207895" cy="34671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2" name="Рисунок 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325" y="151130"/>
            <a:ext cx="1110615" cy="9645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08" name="Таблица 22"/>
          <p:cNvGraphicFramePr>
            <a:graphicFrameLocks noGrp="1"/>
          </p:cNvGraphicFramePr>
          <p:nvPr>
            <p:ph sz="half" idx="2"/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Коллоидная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x-none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Органическая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x-none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ХОБП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x-none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Введение в биотехнологию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Химия координационных соединений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Оптические методы анализа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Правоведение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Элективная дисциплина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6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2" name="Рисунок 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060" y="173990"/>
            <a:ext cx="1024890" cy="8909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09" name="Таблица 2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60964891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Химическая технология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x-none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Анализ и методы исследования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x-none" alt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Times New Roman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Органическая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Психология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Основы квантовой химии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ВМС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Основы электрохимии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Элективная дисциплина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Технологичкская практика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ru-RU" sz="1400" dirty="0">
                          <a:latin typeface="Times New Roman"/>
                          <a:cs typeface="Times New Roman"/>
                        </a:rPr>
                        <a:t>5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7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2" name="Рисунок 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280" y="231140"/>
            <a:ext cx="1081405" cy="9391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10" name="Таблица 22"/>
          <p:cNvGraphicFramePr>
            <a:graphicFrameLocks noGrp="1"/>
          </p:cNvGraphicFramePr>
          <p:nvPr>
            <p:ph sz="half" idx="2"/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8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2" name="Рисунок 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325" y="231140"/>
            <a:ext cx="1052195" cy="9137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11" name="Таблица 22"/>
          <p:cNvGraphicFramePr>
            <a:graphicFrameLocks noGrp="1"/>
          </p:cNvGraphicFramePr>
          <p:nvPr>
            <p:ph sz="half" idx="2"/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9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2" name="Рисунок 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280" y="231140"/>
            <a:ext cx="1052195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object 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05" name="object 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2115" marR="5080" indent="-400050" algn="ctr">
              <a:lnSpc>
                <a:spcPct val="150000"/>
              </a:lnSpc>
              <a:spcBef>
                <a:spcPts val="105"/>
              </a:spcBef>
            </a:pPr>
            <a:r>
              <a:rPr lang="ru-RU" sz="1800" spc="10" dirty="0">
                <a:latin typeface="Times New Roman"/>
                <a:cs typeface="Times New Roman"/>
              </a:rPr>
              <a:t>УЧАСТИЕ БАКАЛАВРА </a:t>
            </a:r>
            <a:r>
              <a:rPr lang="ru-RU" sz="1800" spc="15" dirty="0">
                <a:latin typeface="Times New Roman"/>
                <a:cs typeface="Times New Roman"/>
              </a:rPr>
              <a:t>В </a:t>
            </a:r>
            <a:r>
              <a:rPr lang="ru-RU" sz="1800" spc="10" dirty="0">
                <a:latin typeface="Times New Roman"/>
                <a:cs typeface="Times New Roman"/>
              </a:rPr>
              <a:t>ОБЩЕСТВЕННО-ЗНАЧИМЫХ  </a:t>
            </a:r>
            <a:r>
              <a:rPr lang="ru-RU" sz="1800" spc="15" dirty="0">
                <a:latin typeface="Times New Roman"/>
                <a:cs typeface="Times New Roman"/>
              </a:rPr>
              <a:t>МЕРОПРИЯТИЯХ </a:t>
            </a:r>
            <a:r>
              <a:rPr lang="ru-RU" sz="1800" dirty="0">
                <a:latin typeface="Times New Roman"/>
                <a:cs typeface="Times New Roman"/>
              </a:rPr>
              <a:t>МЕЖДУНАРОДНОГО  </a:t>
            </a:r>
            <a:r>
              <a:rPr lang="ru-RU" sz="1800" spc="15" dirty="0">
                <a:latin typeface="Times New Roman"/>
                <a:cs typeface="Times New Roman"/>
              </a:rPr>
              <a:t>УРОВНЯ</a:t>
            </a:r>
            <a:endParaRPr lang="ru-RU" sz="1800" dirty="0">
              <a:latin typeface="Times New Roman"/>
              <a:cs typeface="Times New Roman"/>
            </a:endParaRPr>
          </a:p>
        </p:txBody>
      </p:sp>
      <p:graphicFrame>
        <p:nvGraphicFramePr>
          <p:cNvPr id="4194312" name="Таблица 6"/>
          <p:cNvGraphicFramePr>
            <a:graphicFrameLocks noGrp="1"/>
          </p:cNvGraphicFramePr>
          <p:nvPr/>
        </p:nvGraphicFramePr>
        <p:xfrm>
          <a:off x="879595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48706" name="object 12"/>
          <p:cNvSpPr/>
          <p:nvPr/>
        </p:nvSpPr>
        <p:spPr>
          <a:xfrm>
            <a:off x="879594" y="1598834"/>
            <a:ext cx="2104906" cy="273596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97163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2" name="Рисунок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" y="497205"/>
            <a:ext cx="1061720" cy="9226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08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09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0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1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2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3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rPr dirty="0"/>
              <a:t>УЧАСТИЕ </a:t>
            </a:r>
            <a:r>
              <a:rPr spc="10" dirty="0"/>
              <a:t>В</a:t>
            </a:r>
            <a:r>
              <a:rPr spc="-50" dirty="0"/>
              <a:t> </a:t>
            </a:r>
            <a:r>
              <a:rPr spc="-10" dirty="0"/>
              <a:t>НАУЧНО-ПРАКТИЧЕСКИХ  </a:t>
            </a:r>
            <a:r>
              <a:rPr spc="5" dirty="0"/>
              <a:t>КОНФЕРЕНЦИЯХ</a:t>
            </a:r>
          </a:p>
        </p:txBody>
      </p:sp>
      <p:sp>
        <p:nvSpPr>
          <p:cNvPr id="1048714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5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6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7" name="object 13"/>
          <p:cNvSpPr txBox="1"/>
          <p:nvPr/>
        </p:nvSpPr>
        <p:spPr>
          <a:xfrm>
            <a:off x="589222" y="1293316"/>
            <a:ext cx="9435694" cy="490646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3282950" marR="2786380" indent="-509270">
              <a:lnSpc>
                <a:spcPct val="101000"/>
              </a:lnSpc>
              <a:spcBef>
                <a:spcPts val="410"/>
              </a:spcBef>
            </a:pPr>
            <a:r>
              <a:rPr sz="1450" i="1" spc="-10" dirty="0">
                <a:latin typeface="Times New Roman"/>
                <a:cs typeface="Times New Roman"/>
              </a:rPr>
              <a:t>Основные тезисы работы были </a:t>
            </a:r>
            <a:r>
              <a:rPr sz="1450" i="1" spc="-5" dirty="0">
                <a:latin typeface="Times New Roman"/>
                <a:cs typeface="Times New Roman"/>
              </a:rPr>
              <a:t>представлены на  </a:t>
            </a:r>
            <a:r>
              <a:rPr sz="1450" i="1" spc="-10" dirty="0">
                <a:latin typeface="Times New Roman"/>
                <a:cs typeface="Times New Roman"/>
              </a:rPr>
              <a:t>научно-практических конференциях: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1048718" name="object 20"/>
          <p:cNvSpPr txBox="1"/>
          <p:nvPr/>
        </p:nvSpPr>
        <p:spPr>
          <a:xfrm>
            <a:off x="739314" y="5363836"/>
            <a:ext cx="4226385" cy="195823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-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Оформляются в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соответствии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2003</a:t>
            </a:r>
            <a:endParaRPr sz="1250" dirty="0">
              <a:latin typeface="Times New Roman"/>
              <a:cs typeface="Times New Roman"/>
            </a:endParaRPr>
          </a:p>
        </p:txBody>
      </p:sp>
      <p:graphicFrame>
        <p:nvGraphicFramePr>
          <p:cNvPr id="4194313" name="Таблица 21"/>
          <p:cNvGraphicFramePr>
            <a:graphicFrameLocks noGrp="1"/>
          </p:cNvGraphicFramePr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1400" b="1" spc="-4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ее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Выходные</a:t>
                      </a:r>
                      <a:r>
                        <a:rPr lang="ru-RU" sz="1400" b="1" spc="-5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данные*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Соа</a:t>
                      </a:r>
                      <a:r>
                        <a:rPr lang="ru-RU" sz="1400" b="1" spc="-2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оры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Рисунок 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280" y="231140"/>
            <a:ext cx="1124585" cy="9766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0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5" name="object 9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/>
              <a:t>Выступления </a:t>
            </a:r>
            <a:r>
              <a:rPr spc="10" dirty="0"/>
              <a:t>на</a:t>
            </a:r>
            <a:r>
              <a:rPr spc="-20" dirty="0"/>
              <a:t> </a:t>
            </a:r>
            <a:r>
              <a:rPr spc="5" dirty="0"/>
              <a:t>конференциях</a:t>
            </a:r>
          </a:p>
        </p:txBody>
      </p:sp>
      <p:sp>
        <p:nvSpPr>
          <p:cNvPr id="1048726" name="object 10"/>
          <p:cNvSpPr txBox="1"/>
          <p:nvPr/>
        </p:nvSpPr>
        <p:spPr>
          <a:xfrm>
            <a:off x="746931" y="1486892"/>
            <a:ext cx="9457690" cy="3884929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latin typeface="Times New Roman"/>
                <a:cs typeface="Times New Roman"/>
              </a:rPr>
              <a:t>Наименование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5" dirty="0">
                <a:latin typeface="Times New Roman"/>
                <a:cs typeface="Times New Roman"/>
              </a:rPr>
              <a:t>время </a:t>
            </a:r>
            <a:r>
              <a:rPr sz="1600" b="1" spc="-10" dirty="0">
                <a:latin typeface="Times New Roman"/>
                <a:cs typeface="Times New Roman"/>
              </a:rPr>
              <a:t>проведения </a:t>
            </a:r>
            <a:r>
              <a:rPr sz="1600" b="1" spc="-5" dirty="0">
                <a:latin typeface="Times New Roman"/>
                <a:cs typeface="Times New Roman"/>
              </a:rPr>
              <a:t>конференции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10" dirty="0">
                <a:latin typeface="Times New Roman"/>
                <a:cs typeface="Times New Roman"/>
              </a:rPr>
              <a:t>указать</a:t>
            </a:r>
            <a:r>
              <a:rPr sz="1600" b="1" spc="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ссылку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048727" name="object 1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8" name="object 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9" name="object 13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760" y="144145"/>
            <a:ext cx="1020445" cy="8858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5" name="object 9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 dirty="0"/>
              <a:t>ПУБЛИКАЦИИ </a:t>
            </a:r>
            <a:r>
              <a:rPr spc="10" dirty="0"/>
              <a:t>В </a:t>
            </a:r>
            <a:r>
              <a:rPr spc="-15" dirty="0"/>
              <a:t>НАУЧНЫХ </a:t>
            </a:r>
            <a:r>
              <a:rPr spc="-5" dirty="0"/>
              <a:t>ИЗДАНИЯХ, </a:t>
            </a:r>
            <a:r>
              <a:rPr spc="-15" dirty="0"/>
              <a:t>НАУЧНЫЕ  </a:t>
            </a:r>
            <a:r>
              <a:rPr spc="-30" dirty="0"/>
              <a:t>СТАТЬИ</a:t>
            </a:r>
          </a:p>
        </p:txBody>
      </p:sp>
      <p:sp>
        <p:nvSpPr>
          <p:cNvPr id="104873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9" name="object 13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284480" algn="ctr">
              <a:lnSpc>
                <a:spcPct val="100000"/>
              </a:lnSpc>
              <a:spcBef>
                <a:spcPts val="430"/>
              </a:spcBef>
            </a:pPr>
            <a:r>
              <a:rPr sz="1450" i="1" spc="-10" dirty="0">
                <a:latin typeface="Times New Roman"/>
                <a:cs typeface="Times New Roman"/>
              </a:rPr>
              <a:t>Научные труды, участие </a:t>
            </a:r>
            <a:r>
              <a:rPr sz="1450" i="1" spc="-5" dirty="0">
                <a:latin typeface="Times New Roman"/>
                <a:cs typeface="Times New Roman"/>
              </a:rPr>
              <a:t>в </a:t>
            </a:r>
            <a:r>
              <a:rPr sz="1450" i="1" spc="-10" dirty="0">
                <a:latin typeface="Times New Roman"/>
                <a:cs typeface="Times New Roman"/>
              </a:rPr>
              <a:t>конференциях, научные </a:t>
            </a:r>
            <a:r>
              <a:rPr sz="1450" i="1" spc="-5" dirty="0">
                <a:latin typeface="Times New Roman"/>
                <a:cs typeface="Times New Roman"/>
              </a:rPr>
              <a:t>статьи </a:t>
            </a:r>
            <a:r>
              <a:rPr sz="1450" i="1" spc="-10" dirty="0">
                <a:latin typeface="Times New Roman"/>
                <a:cs typeface="Times New Roman"/>
              </a:rPr>
              <a:t>бакалавра за период</a:t>
            </a:r>
            <a:r>
              <a:rPr sz="1450" i="1" spc="70" dirty="0">
                <a:latin typeface="Times New Roman"/>
                <a:cs typeface="Times New Roman"/>
              </a:rPr>
              <a:t> </a:t>
            </a:r>
            <a:r>
              <a:rPr sz="1450" i="1" spc="-15" dirty="0">
                <a:latin typeface="Times New Roman"/>
                <a:cs typeface="Times New Roman"/>
              </a:rPr>
              <a:t>обучения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1048740" name="object 20"/>
          <p:cNvSpPr txBox="1"/>
          <p:nvPr/>
        </p:nvSpPr>
        <p:spPr>
          <a:xfrm>
            <a:off x="739315" y="5363829"/>
            <a:ext cx="3362960" cy="42418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-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Оформляются в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соответствии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2003</a:t>
            </a:r>
            <a:endParaRPr sz="1250">
              <a:latin typeface="Times New Roman"/>
              <a:cs typeface="Times New Roman"/>
            </a:endParaRPr>
          </a:p>
        </p:txBody>
      </p:sp>
      <p:graphicFrame>
        <p:nvGraphicFramePr>
          <p:cNvPr id="4194314" name="Таблица 21"/>
          <p:cNvGraphicFramePr>
            <a:graphicFrameLocks noGrp="1"/>
          </p:cNvGraphicFramePr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1400" b="1" spc="-4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ее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Выходные</a:t>
                      </a:r>
                      <a:r>
                        <a:rPr lang="ru-RU" sz="1400" b="1" spc="-5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данные*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Соа</a:t>
                      </a:r>
                      <a:r>
                        <a:rPr lang="ru-RU" sz="1400" b="1" spc="-2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оры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Рисунок 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280" y="154940"/>
            <a:ext cx="1243965" cy="10807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2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3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4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5" name="object 6"/>
          <p:cNvSpPr/>
          <p:nvPr/>
        </p:nvSpPr>
        <p:spPr>
          <a:xfrm>
            <a:off x="589311" y="1074937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6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7" name="object 9"/>
          <p:cNvSpPr txBox="1">
            <a:spLocks noGrp="1"/>
          </p:cNvSpPr>
          <p:nvPr>
            <p:ph type="title"/>
          </p:nvPr>
        </p:nvSpPr>
        <p:spPr>
          <a:xfrm>
            <a:off x="4657176" y="452254"/>
            <a:ext cx="1606550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Статьи</a:t>
            </a:r>
            <a:r>
              <a:rPr spc="-70" dirty="0"/>
              <a:t> </a:t>
            </a:r>
            <a:r>
              <a:rPr spc="10" dirty="0"/>
              <a:t>РИНЦ</a:t>
            </a:r>
          </a:p>
        </p:txBody>
      </p:sp>
      <p:sp>
        <p:nvSpPr>
          <p:cNvPr id="1048748" name="object 10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9" name="object 11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</a:ln>
        </p:spPr>
        <p:txBody>
          <a:bodyPr vert="horz" wrap="square" lIns="0" tIns="187960" rIns="0" bIns="0" rtlCol="0">
            <a:spAutoFit/>
          </a:bodyPr>
          <a:lstStyle/>
          <a:p>
            <a:pPr marL="14224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 dirty="0">
                <a:latin typeface="Times New Roman"/>
                <a:cs typeface="Times New Roman"/>
              </a:rPr>
              <a:t>Необходимо </a:t>
            </a:r>
            <a:r>
              <a:rPr sz="1600" b="1" spc="-10" dirty="0">
                <a:latin typeface="Times New Roman"/>
                <a:cs typeface="Times New Roman"/>
              </a:rPr>
              <a:t>написать </a:t>
            </a:r>
            <a:r>
              <a:rPr sz="1600" b="1" dirty="0">
                <a:latin typeface="Times New Roman"/>
                <a:cs typeface="Times New Roman"/>
              </a:rPr>
              <a:t>тему </a:t>
            </a:r>
            <a:r>
              <a:rPr sz="1600" b="1" spc="-10" dirty="0">
                <a:latin typeface="Times New Roman"/>
                <a:cs typeface="Times New Roman"/>
              </a:rPr>
              <a:t>статьи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10" dirty="0">
                <a:latin typeface="Times New Roman"/>
                <a:cs typeface="Times New Roman"/>
              </a:rPr>
              <a:t>сделать </a:t>
            </a:r>
            <a:r>
              <a:rPr sz="1600" b="1" dirty="0">
                <a:latin typeface="Times New Roman"/>
                <a:cs typeface="Times New Roman"/>
              </a:rPr>
              <a:t>из нее</a:t>
            </a:r>
            <a:r>
              <a:rPr sz="1600" b="1" spc="60" dirty="0">
                <a:latin typeface="Times New Roman"/>
                <a:cs typeface="Times New Roman"/>
              </a:rPr>
              <a:t> </a:t>
            </a:r>
            <a:r>
              <a:rPr sz="1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гипе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sz="1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ссылк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48750" name="object 12"/>
          <p:cNvSpPr/>
          <p:nvPr/>
        </p:nvSpPr>
        <p:spPr>
          <a:xfrm>
            <a:off x="8463060" y="2091947"/>
            <a:ext cx="36195" cy="13335"/>
          </a:xfrm>
          <a:custGeom>
            <a:avLst/>
            <a:gdLst/>
            <a:ahLst/>
            <a:cxnLst/>
            <a:rect l="l" t="t" r="r" b="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1" name="object 13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2" name="object 14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3" name="object 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4" name="object 16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5" name="object 17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6" name="object 18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7" name="object 19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8" name="object 20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9" name="object 21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0" name="object 22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1" name="object 23"/>
          <p:cNvSpPr/>
          <p:nvPr/>
        </p:nvSpPr>
        <p:spPr>
          <a:xfrm>
            <a:off x="741846" y="3973211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2" name="object 24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3" name="object 2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4" name="object 26"/>
          <p:cNvSpPr/>
          <p:nvPr/>
        </p:nvSpPr>
        <p:spPr>
          <a:xfrm>
            <a:off x="746931" y="3973211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5" name="object 27"/>
          <p:cNvSpPr/>
          <p:nvPr/>
        </p:nvSpPr>
        <p:spPr>
          <a:xfrm>
            <a:off x="10204091" y="3973211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6" name="object 2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7" name="object 2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8" name="object 30"/>
          <p:cNvSpPr/>
          <p:nvPr/>
        </p:nvSpPr>
        <p:spPr>
          <a:xfrm flipV="1">
            <a:off x="392430" y="1092835"/>
            <a:ext cx="2306320" cy="29718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9" name="object 31"/>
          <p:cNvSpPr/>
          <p:nvPr/>
        </p:nvSpPr>
        <p:spPr>
          <a:xfrm>
            <a:off x="741846" y="4756223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0" name="object 32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1" name="object 33"/>
          <p:cNvSpPr/>
          <p:nvPr/>
        </p:nvSpPr>
        <p:spPr>
          <a:xfrm>
            <a:off x="-686904" y="397824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2" name="object 34"/>
          <p:cNvSpPr/>
          <p:nvPr/>
        </p:nvSpPr>
        <p:spPr>
          <a:xfrm>
            <a:off x="746931" y="4756223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3" name="object 35"/>
          <p:cNvSpPr/>
          <p:nvPr/>
        </p:nvSpPr>
        <p:spPr>
          <a:xfrm>
            <a:off x="10204091" y="4756223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280" y="-20320"/>
            <a:ext cx="1261745" cy="10953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5" name="object 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48776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7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8" name="object 6"/>
          <p:cNvSpPr/>
          <p:nvPr/>
        </p:nvSpPr>
        <p:spPr>
          <a:xfrm>
            <a:off x="435641" y="566937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9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0" name="object 9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5" cy="608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lang="ru-RU" spc="-20" dirty="0"/>
              <a:t>ТЕМА</a:t>
            </a:r>
            <a:r>
              <a:rPr spc="-20" dirty="0"/>
              <a:t> </a:t>
            </a:r>
            <a:r>
              <a:rPr spc="10" dirty="0"/>
              <a:t>ВЫПУСКНОЙ </a:t>
            </a:r>
            <a:r>
              <a:rPr dirty="0"/>
              <a:t>КВАЛИФИКАЦИОННОЙ  </a:t>
            </a:r>
            <a:r>
              <a:rPr spc="-30" dirty="0"/>
              <a:t>РАБОТЫ</a:t>
            </a:r>
          </a:p>
        </p:txBody>
      </p:sp>
      <p:sp>
        <p:nvSpPr>
          <p:cNvPr id="1048781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2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3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4" name="object 14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/>
            <a:ahLst/>
            <a:cxnLst/>
            <a:rect l="l" t="t" r="r" b="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48785" name="object 15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6" name="object 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7" name="object 17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h="2796540"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8" name="object 18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h="2796540"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9" name="object 20"/>
          <p:cNvSpPr txBox="1"/>
          <p:nvPr/>
        </p:nvSpPr>
        <p:spPr>
          <a:xfrm>
            <a:off x="3896007" y="4403453"/>
            <a:ext cx="491420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defTabSz="-635"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1048790" name="object 27"/>
          <p:cNvSpPr txBox="1"/>
          <p:nvPr/>
        </p:nvSpPr>
        <p:spPr>
          <a:xfrm>
            <a:off x="3896008" y="4811732"/>
            <a:ext cx="477202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defTabSz="-635"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 	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1048791" name="object 29"/>
          <p:cNvSpPr/>
          <p:nvPr/>
        </p:nvSpPr>
        <p:spPr>
          <a:xfrm>
            <a:off x="834948" y="3267474"/>
            <a:ext cx="2491740" cy="1586865"/>
          </a:xfrm>
          <a:custGeom>
            <a:avLst/>
            <a:gdLst/>
            <a:ahLst/>
            <a:cxnLst/>
            <a:rect l="l" t="t" r="r" b="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97169" name="Рисунок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097170" name="Рисунок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1048792" name="object 27"/>
          <p:cNvSpPr txBox="1"/>
          <p:nvPr/>
        </p:nvSpPr>
        <p:spPr>
          <a:xfrm>
            <a:off x="3901434" y="4011049"/>
            <a:ext cx="477202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defTabSz="-635"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lang="ru-RU"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	</a:t>
            </a:r>
            <a:endParaRPr lang="ru-RU" sz="1450" dirty="0">
              <a:latin typeface="Times New Roman"/>
              <a:cs typeface="Times New Roman"/>
            </a:endParaRPr>
          </a:p>
        </p:txBody>
      </p:sp>
      <p:sp>
        <p:nvSpPr>
          <p:cNvPr id="1048793" name="object 27"/>
          <p:cNvSpPr txBox="1"/>
          <p:nvPr/>
        </p:nvSpPr>
        <p:spPr>
          <a:xfrm>
            <a:off x="3901434" y="4439079"/>
            <a:ext cx="477202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defTabSz="-635"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 	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2" name="Рисунок 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325" y="69215"/>
            <a:ext cx="1092835" cy="9486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743</Words>
  <Application>Microsoft Office PowerPoint</Application>
  <PresentationFormat>Custom</PresentationFormat>
  <Paragraphs>288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университет» Биолого-химический факультет Кафедра клеточной биологии, морфологии и микробиологии</dc:title>
  <dc:creator>Zura</dc:creator>
  <cp:lastModifiedBy>Амир Сагипов</cp:lastModifiedBy>
  <cp:revision>1</cp:revision>
  <dcterms:created xsi:type="dcterms:W3CDTF">1900-01-01T00:00:00Z</dcterms:created>
  <dcterms:modified xsi:type="dcterms:W3CDTF">2026-10-06T12:15:16Z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026e0652660e42fa83df88118b922366</vt:lpwstr>
  </property>
  <property fmtid="{D5CDD505-2E9C-101B-9397-08002B2CF9AE}" pid="3" name="KSOProductBuildVer">
    <vt:lpwstr>2052-26.9.2</vt:lpwstr>
  </property>
</Properties>
</file>