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1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12192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onstantia" panose="02030602050306030303" pitchFamily="18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FD597C9-92FE-409C-B78B-9ECE86E2F5F2}">
  <a:tblStyle styleId="{FFD597C9-92FE-409C-B78B-9ECE86E2F5F2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2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1139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2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-RU"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6" name="Google Shape;1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8" name="Google Shape;21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  <p:sp>
        <p:nvSpPr>
          <p:cNvPr id="229" name="Google Shape;229;p1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0" name="Google Shape;230;p11:notes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2" name="Google Shape;24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3" name="Google Shape;2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6" name="Google Shape;27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7" name="Google Shape;28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0" cy="1362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Times New Roman"/>
              <a:buNone/>
              <a:defRPr sz="5600" b="1" cap="none">
                <a:solidFill>
                  <a:srgbClr val="4AE3A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09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197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body" idx="2"/>
          </p:nvPr>
        </p:nvSpPr>
        <p:spPr>
          <a:xfrm>
            <a:off x="6193368" y="1859758"/>
            <a:ext cx="5389033" cy="654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body" idx="3"/>
          </p:nvPr>
        </p:nvSpPr>
        <p:spPr>
          <a:xfrm>
            <a:off x="609600" y="2514600"/>
            <a:ext cx="5386917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body" idx="4"/>
          </p:nvPr>
        </p:nvSpPr>
        <p:spPr>
          <a:xfrm>
            <a:off x="6193368" y="2514600"/>
            <a:ext cx="5389033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Times New Roman"/>
              <a:buNone/>
              <a:defRPr sz="50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Times New Roman"/>
              <a:buNone/>
              <a:defRPr sz="26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75" tIns="45700" rIns="1827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body" idx="2"/>
          </p:nvPr>
        </p:nvSpPr>
        <p:spPr>
          <a:xfrm>
            <a:off x="4766732" y="1676400"/>
            <a:ext cx="6815667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975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0"/>
              <a:buChar char="⚫"/>
              <a:defRPr sz="2800"/>
            </a:lvl1pPr>
            <a:lvl2pPr marL="914400" lvl="1" indent="-3689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10"/>
              <a:buChar char="⚫"/>
              <a:defRPr sz="2600"/>
            </a:lvl2pPr>
            <a:lvl3pPr marL="1371600" lvl="2" indent="-33528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Char char="⚫"/>
              <a:defRPr sz="2400"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 sz="20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/>
          <p:nvPr/>
        </p:nvSpPr>
        <p:spPr>
          <a:xfrm rot="-10380000" flipH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38500" dir="7500000" sx="98500" sy="100080" kx="100000" algn="tl" rotWithShape="0">
              <a:srgbClr val="000000">
                <a:alpha val="2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12"/>
          <p:cNvSpPr/>
          <p:nvPr/>
        </p:nvSpPr>
        <p:spPr>
          <a:xfrm rot="-10380000" flipH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  <a:effectLst>
            <a:outerShdw blurRad="19685" dist="6350" dir="12900000" algn="tl" rotWithShape="0">
              <a:srgbClr val="000000">
                <a:alpha val="4705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2"/>
          <p:cNvSpPr/>
          <p:nvPr/>
        </p:nvSpPr>
        <p:spPr>
          <a:xfrm rot="10800000" flipH="1">
            <a:off x="-12700" y="5816600"/>
            <a:ext cx="1221740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2"/>
          <p:cNvSpPr/>
          <p:nvPr/>
        </p:nvSpPr>
        <p:spPr>
          <a:xfrm rot="10800000" flipH="1">
            <a:off x="5842000" y="6219825"/>
            <a:ext cx="63500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2"/>
          <p:cNvSpPr txBox="1"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mes New Roman"/>
              <a:buNone/>
              <a:defRPr sz="2000" b="1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body" idx="1"/>
          </p:nvPr>
        </p:nvSpPr>
        <p:spPr>
          <a:xfrm>
            <a:off x="812800" y="2828785"/>
            <a:ext cx="2946400" cy="217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SzPts val="1235"/>
              <a:buFont typeface="Times New Roman"/>
              <a:buNone/>
              <a:defRPr sz="1300"/>
            </a:lvl1pPr>
            <a:lvl2pPr marL="914400" lvl="1" indent="-29337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Char char="⚫"/>
              <a:defRPr sz="1200"/>
            </a:lvl2pPr>
            <a:lvl3pPr marL="1371600" lvl="2" indent="-2730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Char char="⚫"/>
              <a:defRPr sz="1000"/>
            </a:lvl3pPr>
            <a:lvl4pPr marL="1828800" lvl="3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4pPr>
            <a:lvl5pPr marL="2286000" lvl="4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2"/>
          <p:cNvSpPr>
            <a:spLocks noGrp="1"/>
          </p:cNvSpPr>
          <p:nvPr>
            <p:ph type="pic" idx="2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lt2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1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sldNum" idx="12"/>
          </p:nvPr>
        </p:nvSpPr>
        <p:spPr>
          <a:xfrm>
            <a:off x="10769600" y="6356350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body" idx="1"/>
          </p:nvPr>
        </p:nvSpPr>
        <p:spPr>
          <a:xfrm rot="5400000">
            <a:off x="3901282" y="-1356518"/>
            <a:ext cx="4389437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>
            <a:spLocks noGrp="1"/>
          </p:cNvSpPr>
          <p:nvPr>
            <p:ph type="title"/>
          </p:nvPr>
        </p:nvSpPr>
        <p:spPr>
          <a:xfrm rot="5400000">
            <a:off x="7604919" y="2148684"/>
            <a:ext cx="5211763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body" idx="1"/>
          </p:nvPr>
        </p:nvSpPr>
        <p:spPr>
          <a:xfrm rot="5400000">
            <a:off x="2016919" y="-492917"/>
            <a:ext cx="5211763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7" name="Google Shape;17;p1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18" name="Google Shape;18;p1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" name="Google Shape;29;p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34" name="Google Shape;34;p3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35" name="Google Shape;35;p3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/>
          <p:nvPr/>
        </p:nvSpPr>
        <p:spPr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rgbClr val="009EE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-RU" sz="32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«Чеченский государственный университет им. А.А. Кадырова»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2380130" y="1942876"/>
            <a:ext cx="97314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Филологический факультет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SzPts val="2200"/>
            </a:pPr>
            <a:r>
              <a:rPr lang="ru-RU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</a:t>
            </a:r>
            <a:r>
              <a:rPr lang="ru-RU" sz="22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«Русский язык и общее языкознание»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" name="Google Shape;116;p15"/>
          <p:cNvSpPr/>
          <p:nvPr/>
        </p:nvSpPr>
        <p:spPr>
          <a:xfrm>
            <a:off x="3289362" y="3074988"/>
            <a:ext cx="8185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2899498" y="4145623"/>
            <a:ext cx="7797300" cy="18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</a:t>
            </a:r>
            <a:r>
              <a:rPr lang="ru-RU" sz="2400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Солтыханова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 err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Хадижат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dirty="0" smtClean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Алихановна 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Очная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buSzPts val="2400"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 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45.03.01Филология 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>
              <a:buSzPts val="2400"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 : 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Отечественная филология (Русский язык и литература)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sng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8" name="Google Shape;11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0865" y="0"/>
            <a:ext cx="3002538" cy="2612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864776"/>
            <a:ext cx="2558317" cy="3840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16"/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16"/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Google Shape;127;p16"/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16"/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Google Shape;129;p16"/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16"/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500" rIns="0" bIns="0" anchor="b" anchorCtr="0">
            <a:spAutoFit/>
          </a:bodyPr>
          <a:lstStyle/>
          <a:p>
            <a:pPr marL="11516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Приказы</a:t>
            </a:r>
            <a:endParaRPr/>
          </a:p>
        </p:txBody>
      </p:sp>
      <p:sp>
        <p:nvSpPr>
          <p:cNvPr id="131" name="Google Shape;131;p16"/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16"/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27079B"/>
              </a:solidFill>
              <a:highlight>
                <a:srgbClr val="27079B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16"/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Google Shape;134;p16"/>
          <p:cNvSpPr txBox="1"/>
          <p:nvPr/>
        </p:nvSpPr>
        <p:spPr>
          <a:xfrm>
            <a:off x="1341977" y="1998595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lvl="0">
              <a:buSzPts val="2400"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зачислении  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 269/03 от 06.08.2025</a:t>
            </a:r>
          </a:p>
        </p:txBody>
      </p:sp>
      <p:sp>
        <p:nvSpPr>
          <p:cNvPr id="135" name="Google Shape;135;p16"/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lvl="0">
              <a:buSzPts val="2400"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2 курс: </a:t>
            </a:r>
            <a:r>
              <a:rPr lang="ru-RU" sz="24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№342 от 20.07.2026</a:t>
            </a:r>
          </a:p>
        </p:txBody>
      </p:sp>
      <p:sp>
        <p:nvSpPr>
          <p:cNvPr id="136" name="Google Shape;136;p16"/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3 курс</a:t>
            </a:r>
            <a:r>
              <a:rPr lang="ru-RU" sz="2400" b="1" i="0" u="none" strike="noStrike" cap="none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" name="Google Shape;137;p16"/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4 курс</a:t>
            </a:r>
            <a:r>
              <a:rPr lang="ru-RU" sz="2400" b="1" i="0" u="none" strike="noStrike" cap="none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8" name="Google Shape;138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7"/>
          <p:cNvSpPr/>
          <p:nvPr/>
        </p:nvSpPr>
        <p:spPr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17"/>
          <p:cNvSpPr/>
          <p:nvPr/>
        </p:nvSpPr>
        <p:spPr>
          <a:xfrm>
            <a:off x="2679700" y="1065213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17"/>
          <p:cNvSpPr/>
          <p:nvPr/>
        </p:nvSpPr>
        <p:spPr>
          <a:xfrm>
            <a:off x="0" y="1040978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47" name="Google Shape;147;p17"/>
          <p:cNvGraphicFramePr/>
          <p:nvPr/>
        </p:nvGraphicFramePr>
        <p:xfrm>
          <a:off x="479376" y="1581522"/>
          <a:ext cx="10791225" cy="5112705"/>
        </p:xfrm>
        <a:graphic>
          <a:graphicData uri="http://schemas.openxmlformats.org/drawingml/2006/table">
            <a:tbl>
              <a:tblPr>
                <a:noFill/>
                <a:tableStyleId>{FFD597C9-92FE-409C-B78B-9ECE86E2F5F2}</a:tableStyleId>
              </a:tblPr>
              <a:tblGrid>
                <a:gridCol w="96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9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5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русский литературный язык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зарубежной литературы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РУНТ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Чеченской Республики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русского языка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Основа российской государственности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теорию коммуникации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8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Чеченский язык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8" name="Google Shape;148;p17"/>
          <p:cNvSpPr/>
          <p:nvPr/>
        </p:nvSpPr>
        <p:spPr>
          <a:xfrm>
            <a:off x="335360" y="1253410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080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8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" name="Google Shape;157;p1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58" name="Google Shape;158;p18"/>
          <p:cNvGraphicFramePr/>
          <p:nvPr/>
        </p:nvGraphicFramePr>
        <p:xfrm>
          <a:off x="685420" y="1666363"/>
          <a:ext cx="10441175" cy="4713785"/>
        </p:xfrm>
        <a:graphic>
          <a:graphicData uri="http://schemas.openxmlformats.org/drawingml/2006/table">
            <a:tbl>
              <a:tblPr>
                <a:noFill/>
                <a:tableStyleId>{FFD597C9-92FE-409C-B78B-9ECE86E2F5F2}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зарубежной литературы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русской литературы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БЖД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СРЛЯ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/>
                        <a:t>Педагогика и психология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Проектная деятельность в филологии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русского языка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59" name="Google Shape;159;p18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9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" name="Google Shape;166;p1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" name="Google Shape;168;p1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69" name="Google Shape;169;p19"/>
          <p:cNvGraphicFramePr/>
          <p:nvPr/>
        </p:nvGraphicFramePr>
        <p:xfrm>
          <a:off x="515483" y="1920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{FFD597C9-92FE-409C-B78B-9ECE86E2F5F2}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1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0" name="Google Shape;170;p19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" name="Google Shape;177;p20"/>
          <p:cNvSpPr/>
          <p:nvPr/>
        </p:nvSpPr>
        <p:spPr>
          <a:xfrm>
            <a:off x="-13356" y="1030030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p20"/>
          <p:cNvSpPr/>
          <p:nvPr/>
        </p:nvSpPr>
        <p:spPr>
          <a:xfrm>
            <a:off x="2634521" y="1079352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" name="Google Shape;179;p20"/>
          <p:cNvSpPr/>
          <p:nvPr/>
        </p:nvSpPr>
        <p:spPr>
          <a:xfrm>
            <a:off x="0" y="1075312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80" name="Google Shape;180;p20"/>
          <p:cNvGraphicFramePr/>
          <p:nvPr/>
        </p:nvGraphicFramePr>
        <p:xfrm>
          <a:off x="681843" y="161137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{FFD597C9-92FE-409C-B78B-9ECE86E2F5F2}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7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9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48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1" name="Google Shape;181;p20"/>
          <p:cNvSpPr/>
          <p:nvPr/>
        </p:nvSpPr>
        <p:spPr>
          <a:xfrm>
            <a:off x="401475" y="126128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1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8" name="Google Shape;188;p21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" name="Google Shape;189;p21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p21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91" name="Google Shape;191;p21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{FFD597C9-92FE-409C-B78B-9ECE86E2F5F2}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35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92" name="Google Shape;192;p21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" name="Google Shape;199;p22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" name="Google Shape;200;p22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" name="Google Shape;201;p22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02" name="Google Shape;202;p22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{FFD597C9-92FE-409C-B78B-9ECE86E2F5F2}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5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3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0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3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3" name="Google Shape;203;p22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Google Shape;20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3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" name="Google Shape;210;p23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" name="Google Shape;211;p23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2" name="Google Shape;212;p23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3" name="Google Shape;213;p23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{FFD597C9-92FE-409C-B78B-9ECE86E2F5F2}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14" name="Google Shape;214;p23"/>
          <p:cNvSpPr/>
          <p:nvPr/>
        </p:nvSpPr>
        <p:spPr>
          <a:xfrm>
            <a:off x="515472" y="1350829"/>
            <a:ext cx="498405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4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2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" name="Google Shape;222;p2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" name="Google Shape;223;p24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24" name="Google Shape;224;p24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{FFD597C9-92FE-409C-B78B-9ECE86E2F5F2}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25" name="Google Shape;225;p24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5"/>
          <p:cNvSpPr/>
          <p:nvPr/>
        </p:nvSpPr>
        <p:spPr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СТАТЬИ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5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" name="Google Shape;234;p2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p25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" name="Google Shape;236;p25"/>
          <p:cNvSpPr/>
          <p:nvPr/>
        </p:nvSpPr>
        <p:spPr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7" name="Google Shape;237;p25"/>
          <p:cNvSpPr/>
          <p:nvPr/>
        </p:nvSpPr>
        <p:spPr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 научные статьи за период обучения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8" name="Google Shape;238;p25"/>
          <p:cNvGraphicFramePr/>
          <p:nvPr/>
        </p:nvGraphicFramePr>
        <p:xfrm>
          <a:off x="196850" y="24635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{FFD597C9-92FE-409C-B78B-9ECE86E2F5F2}</a:tableStyleId>
              </a:tblPr>
              <a:tblGrid>
                <a:gridCol w="57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05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5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39" name="Google Shape;23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title"/>
          </p:nvPr>
        </p:nvSpPr>
        <p:spPr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/>
              <a:t>Участие в общественно-значимых мероприятиях всероссийского уровня</a:t>
            </a:r>
            <a:endParaRPr/>
          </a:p>
        </p:txBody>
      </p:sp>
      <p:grpSp>
        <p:nvGrpSpPr>
          <p:cNvPr id="245" name="Google Shape;245;p26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46" name="Google Shape;246;p26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6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8" name="Google Shape;248;p26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26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0" name="Google Shape;250;p26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26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2" name="Google Shape;252;p26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6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4" name="Google Shape;254;p26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26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6" name="Google Shape;256;p26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26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8" name="Google Shape;258;p26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6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260" name="Google Shape;26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99152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2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7" name="Google Shape;267;p27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Google Shape;268;p27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9" name="Google Shape;269;p27"/>
          <p:cNvSpPr/>
          <p:nvPr/>
        </p:nvSpPr>
        <p:spPr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0" name="Google Shape;270;p27"/>
          <p:cNvSpPr/>
          <p:nvPr/>
        </p:nvSpPr>
        <p:spPr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научно-практических конференциях: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1" name="Google Shape;271;p27"/>
          <p:cNvGraphicFramePr/>
          <p:nvPr/>
        </p:nvGraphicFramePr>
        <p:xfrm>
          <a:off x="195263" y="281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{FFD597C9-92FE-409C-B78B-9ECE86E2F5F2}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2" name="Google Shape;272;p27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8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2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1" name="Google Shape;281;p2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82" name="Google Shape;282;p28"/>
          <p:cNvGraphicFramePr/>
          <p:nvPr/>
        </p:nvGraphicFramePr>
        <p:xfrm>
          <a:off x="195263" y="1711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{FFD597C9-92FE-409C-B78B-9ECE86E2F5F2}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3" name="Google Shape;283;p28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4" name="Google Shape;28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9"/>
          <p:cNvSpPr/>
          <p:nvPr/>
        </p:nvSpPr>
        <p:spPr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СТРУКТУРА ВКР (НКР)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0" name="Google Shape;290;p2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1" name="Google Shape;291;p2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2" name="Google Shape;292;p2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3" name="Google Shape;293;p29"/>
          <p:cNvSpPr/>
          <p:nvPr/>
        </p:nvSpPr>
        <p:spPr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p29"/>
          <p:cNvSpPr/>
          <p:nvPr/>
        </p:nvSpPr>
        <p:spPr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СОДЕРЖАТЕЛЬНАЯ ЧАСТЬ ВКР (НКР) РАЗДЕЛЕНА НА ____ ГЛАВ(Ы),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СТРУКТУРИРОВАННЫЕ В СООТВЕТСТВИИ С ЛОГИКОЙ РАСКРЫТИЯ ТЕМЫ И РЕШЕНИЯ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ПРОБЛЕМЫ ИССЛЕДОВАНИЯ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5" name="Google Shape;295;p29"/>
          <p:cNvSpPr/>
          <p:nvPr/>
        </p:nvSpPr>
        <p:spPr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 w="2540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p29"/>
          <p:cNvSpPr/>
          <p:nvPr/>
        </p:nvSpPr>
        <p:spPr>
          <a:xfrm>
            <a:off x="3690938" y="3297238"/>
            <a:ext cx="676339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4175B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97" name="Google Shape;29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0"/>
          <p:cNvSpPr/>
          <p:nvPr/>
        </p:nvSpPr>
        <p:spPr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общественной жизни университета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0"/>
          <p:cNvSpPr/>
          <p:nvPr/>
        </p:nvSpPr>
        <p:spPr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Участница СНК "Культура речи и речевой этикет”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4" name="Google Shape;304;p30"/>
          <p:cNvSpPr/>
          <p:nvPr/>
        </p:nvSpPr>
        <p:spPr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5" name="Google Shape;305;p30"/>
          <p:cNvSpPr/>
          <p:nvPr/>
        </p:nvSpPr>
        <p:spPr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6" name="Google Shape;306;p30"/>
          <p:cNvSpPr/>
          <p:nvPr/>
        </p:nvSpPr>
        <p:spPr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7" name="Google Shape;307;p30"/>
          <p:cNvSpPr/>
          <p:nvPr/>
        </p:nvSpPr>
        <p:spPr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8" name="Google Shape;30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767" y="264627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650</Words>
  <Application>Microsoft Office PowerPoint</Application>
  <PresentationFormat>Широкоэкранный</PresentationFormat>
  <Paragraphs>252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Times New Roman</vt:lpstr>
      <vt:lpstr>Calibri</vt:lpstr>
      <vt:lpstr>Constantia</vt:lpstr>
      <vt:lpstr>Arial</vt:lpstr>
      <vt:lpstr>Noto Sans Symbols</vt:lpstr>
      <vt:lpstr>Поток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всероссийского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пс</cp:lastModifiedBy>
  <cp:revision>3</cp:revision>
  <dcterms:modified xsi:type="dcterms:W3CDTF">2026-10-18T18:42:42Z</dcterms:modified>
</cp:coreProperties>
</file>