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comments/comment10.xml" ContentType="application/vnd.openxmlformats-officedocument.presentationml.comments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7559675" cy="10691813"/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commentAuthors.xml><?xml version="1.0" encoding="utf-8"?>
<p:cmAuthorLst xmlns:p="http://schemas.openxmlformats.org/presentationml/2006/main">
  <p:cmAuthor id="0" name="А2-06-11" initials="А" lastIdx="1" clrIdx="0"/>
</p:cmAuthorLst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<Relationship Id="rId15" Type="http://schemas.openxmlformats.org/officeDocument/2006/relationships/commentAuthors" Target="commentAuthors.xml"/>
</Relationships>
</file>

<file path=ppt/comments/comment10.xml><?xml version="1.0" encoding="utf-8"?>
<p:cmLst xmlns:p="http://schemas.openxmlformats.org/presentationml/2006/main">
  <p:cm authorId="0" dt="2022-04-13T13:55:00.489000000" idx="1">
    <p:pos x="7558" y="1080"/>
    <p:text/>
  </p:cm>
</p:cmLst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jpe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11360" y="1371600"/>
            <a:ext cx="10467360" cy="1827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18360" bIns="0" anchor="b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3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3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dt" idx="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099A7E3-A8F3-42B6-A205-7B847C782157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lt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pSp>
        <p:nvGrpSpPr>
          <p:cNvPr id="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lt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707040" y="1316880"/>
            <a:ext cx="10361880" cy="1361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600" b="1" u="none" strike="noStrike">
                <a:solidFill>
                  <a:schemeClr val="accent4">
                    <a:tint val="90000"/>
                  </a:schemeClr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600" b="1" u="none" strike="noStrike">
              <a:solidFill>
                <a:schemeClr val="accent4">
                  <a:tint val="90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707040" y="2704680"/>
            <a:ext cx="10361880" cy="1508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200" b="0" u="none" strike="noStrike">
                <a:solidFill>
                  <a:schemeClr val="lt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4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lt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5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6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A7DE2CA-90FE-48C4-B254-448B2EE4D68E}" type="slidenum">
              <a:rPr lang="ru-RU" sz="1200" b="0" u="none" strike="noStrike">
                <a:solidFill>
                  <a:srgbClr val="D1EAEE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2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2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7" name="PlaceHolder 1"/>
          <p:cNvSpPr>
            <a:spLocks noGrp="1"/>
          </p:cNvSpPr>
          <p:nvPr>
            <p:ph type="dt" idx="7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ftr" idx="8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9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2B1C91C-C4D7-4508-BFD0-DC511459520C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3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defRPr>
            </a:lvl7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Для правки структуры щёлкните мышью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Второй уровень структуры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Третий уровень структуры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Четвёртый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Пятый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Шестой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</a:rPr>
              <a:t>Седьмой уровень структуры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3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3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3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914400" y="514440"/>
            <a:ext cx="3656160" cy="1160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6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914400" y="1676520"/>
            <a:ext cx="365616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18360" tIns="45720" rIns="18360" bIns="4572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766760" y="1676520"/>
            <a:ext cx="6814080" cy="4570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dt" idx="10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ftr" idx="11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sldNum" idx="12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F7739A8-3679-43F8-BAC1-65973B816C5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олилиния 6" hidden="1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44" name="Полилиния 7" hidden="1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45" name="Группа 1" hidden="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46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8" name="Прямоугольник с одним вырезанным скругленным углом 13"/>
          <p:cNvSpPr/>
          <p:nvPr/>
        </p:nvSpPr>
        <p:spPr>
          <a:xfrm flipV="1" rot="420000">
            <a:off x="4219920" y="1105920"/>
            <a:ext cx="7008840" cy="411336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cap="rnd" w="3175">
            <a:solidFill>
              <a:srgbClr val="C0C0C0"/>
            </a:solidFill>
            <a:round/>
          </a:ln>
          <a:effectLst>
            <a:outerShdw algn="tl" blurRad="63360" dir="7494149" dist="3775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49" name="Прямоугольный треугольник 5"/>
          <p:cNvSpPr/>
          <p:nvPr/>
        </p:nvSpPr>
        <p:spPr>
          <a:xfrm flipV="1" rot="420000">
            <a:off x="10671840" y="5357520"/>
            <a:ext cx="204840" cy="153360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algn="tl" blurRad="19800" dir="12881710" dist="5692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6840" rIns="90000" bIns="68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50" name="Полилиния 6"/>
          <p:cNvSpPr/>
          <p:nvPr/>
        </p:nvSpPr>
        <p:spPr>
          <a:xfrm flipV="1">
            <a:off x="-11160" y="581364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-720 h 1040040"/>
              <a:gd name="textAreaBottom" fmla="*/ 104040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1" name="Полилиния 7"/>
          <p:cNvSpPr/>
          <p:nvPr/>
        </p:nvSpPr>
        <p:spPr>
          <a:xfrm flipV="1">
            <a:off x="5842080" y="621828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-720 h 636840"/>
              <a:gd name="textAreaBottom" fmla="*/ 63720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12880" y="1176840"/>
            <a:ext cx="2949120" cy="1581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45720" rIns="45720" bIns="4572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000" b="1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2000" b="1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12880" y="2828880"/>
            <a:ext cx="2944800" cy="21780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64080" tIns="45720" rIns="45720" bIns="45720" anchor="t">
            <a:noAutofit/>
          </a:bodyPr>
          <a:lstStyle>
            <a:lvl1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  <a:def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249"/>
              </a:spcBef>
              <a:buNone/>
              <a:tabLst>
                <a:tab pos="0" algn="l"/>
              </a:tabLst>
            </a:pPr>
            <a:r>
              <a:rPr lang="ru-RU" sz="13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13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pic"/>
          </p:nvPr>
        </p:nvSpPr>
        <p:spPr>
          <a:xfrm rot="420000">
            <a:off x="4646520" y="1199520"/>
            <a:ext cx="6155640" cy="3930480"/>
          </a:xfrm>
          <a:prstGeom prst="rect">
            <a:avLst/>
          </a:prstGeom>
          <a:solidFill>
            <a:schemeClr val="bg2"/>
          </a:solidFill>
          <a:ln cap="rnd" w="3000">
            <a:solidFill>
              <a:srgbClr val="C0C0C0"/>
            </a:solidFill>
            <a:round/>
          </a:ln>
        </p:spPr>
        <p:txBody>
          <a:bodyPr lIns="90000" tIns="45000" rIns="90000" bIns="45000" anchor="t">
            <a:normAutofit/>
          </a:bodyPr>
          <a:p>
            <a:pPr indent="0" algn="l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Добавьте изображение двойным щелчком мыши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dt" idx="13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ftr" idx="14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sldNum" idx="15"/>
          </p:nvPr>
        </p:nvSpPr>
        <p:spPr>
          <a:xfrm>
            <a:off x="10769760" y="6356520"/>
            <a:ext cx="8114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6FFEBE2-2BC7-4567-9C80-FE73F68AD342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5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6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16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17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sldNum" idx="18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16A540E-11C9-4989-B54E-96C79B02059B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6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7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7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839080" y="914400"/>
            <a:ext cx="274176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 vert="eaVer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914400"/>
            <a:ext cx="8025120" cy="5210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 vert="eaVer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dt" idx="19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ftr" idx="20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sldNum" idx="21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64E9327-B723-4604-B1C4-0F9DB5C799E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7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8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8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70488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935000"/>
            <a:ext cx="10971360" cy="4388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1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1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2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ftr" idx="23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 type="sldNum" idx="24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E41A157-A432-4AE2-878D-D02B87A06341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89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90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91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6197760" y="1920240"/>
            <a:ext cx="5383440" cy="443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4572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def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def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</a:pPr>
            <a:r>
              <a:rPr lang="ru-RU" sz="2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dt" idx="25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ftr" idx="26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sldNum" idx="27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1C0A374-B229-4DBC-A492-7E3FCAE5E53F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0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01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02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03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097136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855080"/>
            <a:ext cx="5385600" cy="658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193440" y="1859760"/>
            <a:ext cx="5387760" cy="653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45720" tIns="0" rIns="4572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400" b="1" u="none" strike="noStrike">
                <a:solidFill>
                  <a:schemeClr val="dk2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4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2514600"/>
            <a:ext cx="538560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8" name="PlaceHolder 5"/>
          <p:cNvSpPr>
            <a:spLocks noGrp="1"/>
          </p:cNvSpPr>
          <p:nvPr>
            <p:ph type="body"/>
          </p:nvPr>
        </p:nvSpPr>
        <p:spPr>
          <a:xfrm>
            <a:off x="6193440" y="2514600"/>
            <a:ext cx="5387760" cy="3844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tIns="0" rIns="91440" bIns="45720" anchor="t">
            <a:noAutofit/>
          </a:bodyPr>
          <a:lstStyle>
            <a:lvl1pPr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  <a:def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1pPr>
            <a:lvl2pPr lvl="1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  <a:def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2pPr>
            <a:lvl3pPr lvl="2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  <a:def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3pPr>
            <a:lvl4pPr lvl="3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4pPr>
            <a:lvl5pPr lvl="4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  <a:def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defRPr>
            </a:lvl5pPr>
          </a:lstStyle>
          <a:p>
            <a:pPr marL="272880" indent="-272880" algn="l">
              <a:lnSpc>
                <a:spcPct val="100000"/>
              </a:lnSpc>
              <a:buClr>
                <a:srgbClr val="0BD0D9"/>
              </a:buClr>
              <a:buSzPct val="95000"/>
              <a:buFont typeface="Wingdings 2" charset="2"/>
              <a:buChar char=""/>
              <a:tabLst>
                <a:tab pos="0" algn="l"/>
              </a:tabLst>
            </a:pPr>
            <a:r>
              <a:rPr lang="ru-RU" sz="22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Образец текста</a:t>
            </a:r>
            <a:endParaRPr lang="ru-RU" sz="22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639720" lvl="1" indent="-246240" algn="l">
              <a:lnSpc>
                <a:spcPct val="100000"/>
              </a:lnSpc>
              <a:buClr>
                <a:srgbClr val="0F6FC6"/>
              </a:buClr>
              <a:buSzPct val="85000"/>
              <a:buFont typeface="Wingdings 2" charset="2"/>
              <a:buChar char=""/>
              <a:tabLst>
                <a:tab pos="0" algn="l"/>
              </a:tabLst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Второй уровень</a:t>
            </a:r>
            <a:endParaRPr lang="ru-RU" sz="20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914400" lvl="2" indent="-246240" algn="l">
              <a:lnSpc>
                <a:spcPct val="100000"/>
              </a:lnSpc>
              <a:buClr>
                <a:srgbClr val="009DD9"/>
              </a:buClr>
              <a:buSzPct val="70000"/>
              <a:buFont typeface="Wingdings 2" charset="2"/>
              <a:buChar char=""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Третий уровень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187280" lvl="3" indent="-209520" algn="l">
              <a:lnSpc>
                <a:spcPct val="100000"/>
              </a:lnSpc>
              <a:buClr>
                <a:srgbClr val="0BD0D9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Четвертый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  <a:p>
            <a:pPr marL="1461960" lvl="4" indent="-209520" algn="l">
              <a:lnSpc>
                <a:spcPct val="100000"/>
              </a:lnSpc>
              <a:buClr>
                <a:srgbClr val="10CF9B"/>
              </a:buClr>
              <a:buSzPct val="65000"/>
              <a:buFont typeface="Wingdings 2" charset="2"/>
              <a:buChar char=""/>
              <a:tabLst>
                <a:tab pos="0" algn="l"/>
              </a:tabLst>
            </a:pPr>
            <a:r>
              <a:rPr lang="ru-RU" sz="16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Пятый уровень</a:t>
            </a:r>
            <a:endParaRPr lang="ru-RU" sz="16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09" name="PlaceHolder 6"/>
          <p:cNvSpPr>
            <a:spLocks noGrp="1"/>
          </p:cNvSpPr>
          <p:nvPr>
            <p:ph type="dt" idx="28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7"/>
          <p:cNvSpPr>
            <a:spLocks noGrp="1"/>
          </p:cNvSpPr>
          <p:nvPr>
            <p:ph type="ftr" idx="29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PlaceHolder 8"/>
          <p:cNvSpPr>
            <a:spLocks noGrp="1"/>
          </p:cNvSpPr>
          <p:nvPr>
            <p:ph type="sldNum" idx="30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2B7CB25-54E2-4489-8EF5-FDCB00C1DE0E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Полилиния 6"/>
          <p:cNvSpPr/>
          <p:nvPr/>
        </p:nvSpPr>
        <p:spPr>
          <a:xfrm>
            <a:off x="-12600" y="-7920"/>
            <a:ext cx="12215880" cy="1040040"/>
          </a:xfrm>
          <a:custGeom>
            <a:avLst/>
            <a:gdLst>
              <a:gd name="textAreaLeft" fmla="*/ 0 w 12215880"/>
              <a:gd name="textAreaRight" fmla="*/ 12216960 w 12215880"/>
              <a:gd name="textAreaTop" fmla="*/ 0 h 1040040"/>
              <a:gd name="textAreaBottom" fmla="*/ 1041120 h 1040040"/>
              <a:gd name="GluePoint1X" fmla="*/ 6 w 0"/>
              <a:gd name="GluePoint1Y" fmla="*/ 2 h 0"/>
              <a:gd name="GluePoint2X" fmla="*/ 2542 w 0"/>
              <a:gd name="GluePoint2Y" fmla="*/ 0 h 0"/>
              <a:gd name="GluePoint3X" fmla="*/ 4374 w 0"/>
              <a:gd name="GluePoint3Y" fmla="*/ 367 h 0"/>
              <a:gd name="GluePoint4X" fmla="*/ 5766 w 0"/>
              <a:gd name="GluePoint4Y" fmla="*/ 55 h 0"/>
              <a:gd name="GluePoint5X" fmla="*/ 5772 w 0"/>
              <a:gd name="GluePoint5Y" fmla="*/ 213 h 0"/>
              <a:gd name="GluePoint6X" fmla="*/ 4302 w 0"/>
              <a:gd name="GluePoint6Y" fmla="*/ 439 h 0"/>
              <a:gd name="GluePoint7X" fmla="*/ 1488 w 0"/>
              <a:gd name="GluePoint7Y" fmla="*/ 201 h 0"/>
              <a:gd name="GluePoint8X" fmla="*/ 0 w 0"/>
              <a:gd name="GluePoint8Y" fmla="*/ 656 h 0"/>
              <a:gd name="GluePoint9X" fmla="*/ 6 w 0"/>
              <a:gd name="GluePoint9Y" fmla="*/ 2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</a:cxnLst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00"/>
                </a:srgbClr>
              </a:gs>
              <a:gs pos="100000">
                <a:srgbClr val="00C4CD">
                  <a:alpha val="5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13" name="Полилиния 7"/>
          <p:cNvSpPr/>
          <p:nvPr/>
        </p:nvSpPr>
        <p:spPr>
          <a:xfrm>
            <a:off x="5842080" y="-7920"/>
            <a:ext cx="6348600" cy="636840"/>
          </a:xfrm>
          <a:custGeom>
            <a:avLst/>
            <a:gdLst>
              <a:gd name="textAreaLeft" fmla="*/ 0 w 6348600"/>
              <a:gd name="textAreaRight" fmla="*/ 6349680 w 6348600"/>
              <a:gd name="textAreaTop" fmla="*/ 0 h 636840"/>
              <a:gd name="textAreaBottom" fmla="*/ 637920 h 636840"/>
              <a:gd name="GluePoint1X" fmla="*/ 0 w 0"/>
              <a:gd name="GluePoint1Y" fmla="*/ 0 h 0"/>
              <a:gd name="GluePoint2X" fmla="*/ 1668 w 0"/>
              <a:gd name="GluePoint2Y" fmla="*/ 564 h 0"/>
              <a:gd name="GluePoint3X" fmla="*/ 3000 w 0"/>
              <a:gd name="GluePoint3Y" fmla="*/ 186 h 0"/>
              <a:gd name="GluePoint4X" fmla="*/ 3000 w 0"/>
              <a:gd name="GluePoint4Y" fmla="*/ 6 h 0"/>
              <a:gd name="GluePoint5X" fmla="*/ 0 w 0"/>
              <a:gd name="GluePoint5Y" fmla="*/ 0 h 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</a:cxnLst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0A8">
                  <a:alpha val="30000"/>
                </a:srgbClr>
              </a:gs>
              <a:gs pos="80000">
                <a:srgbClr val="008ABF">
                  <a:alpha val="45000"/>
                </a:srgbClr>
              </a:gs>
            </a:gsLst>
            <a:lin ang="5400000"/>
          </a:gra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grpSp>
        <p:nvGrpSpPr>
          <p:cNvPr id="114" name="Группа 1"/>
          <p:cNvGrpSpPr/>
          <p:nvPr/>
        </p:nvGrpSpPr>
        <p:grpSpPr>
          <a:xfrm>
            <a:off x="-33840" y="-89640"/>
            <a:ext cx="12253680" cy="1229400"/>
            <a:chOff x="-33840" y="-89640"/>
            <a:chExt cx="12253680" cy="1229400"/>
          </a:xfrm>
        </p:grpSpPr>
        <p:sp>
          <p:nvSpPr>
            <p:cNvPr id="115" name="Полилиния 11"/>
            <p:cNvSpPr/>
            <p:nvPr/>
          </p:nvSpPr>
          <p:spPr>
            <a:xfrm rot="21435600">
              <a:off x="-25200" y="201600"/>
              <a:ext cx="12216600" cy="646200"/>
            </a:xfrm>
            <a:custGeom>
              <a:avLst/>
              <a:gdLst>
                <a:gd name="textAreaLeft" fmla="*/ 0 w 12216600"/>
                <a:gd name="textAreaRight" fmla="*/ 12217680 w 12216600"/>
                <a:gd name="textAreaTop" fmla="*/ 0 h 646200"/>
                <a:gd name="textAreaBottom" fmla="*/ 647280 h 646200"/>
                <a:gd name="GluePoint1X" fmla="*/ 0 w 0"/>
                <a:gd name="GluePoint1Y" fmla="*/ 966 h 0"/>
                <a:gd name="GluePoint2X" fmla="*/ 1608 w 0"/>
                <a:gd name="GluePoint2Y" fmla="*/ 282 h 0"/>
                <a:gd name="GluePoint3X" fmla="*/ 4110 w 0"/>
                <a:gd name="GluePoint3Y" fmla="*/ 1008 h 0"/>
                <a:gd name="GluePoint4X" fmla="*/ 5772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6" name="Полилиния 12"/>
            <p:cNvSpPr/>
            <p:nvPr/>
          </p:nvSpPr>
          <p:spPr>
            <a:xfrm rot="21435600">
              <a:off x="-19080" y="275040"/>
              <a:ext cx="12233520" cy="527760"/>
            </a:xfrm>
            <a:custGeom>
              <a:avLst/>
              <a:gdLst>
                <a:gd name="textAreaLeft" fmla="*/ 0 w 12233520"/>
                <a:gd name="textAreaRight" fmla="*/ 12234600 w 12233520"/>
                <a:gd name="textAreaTop" fmla="*/ 0 h 527760"/>
                <a:gd name="textAreaBottom" fmla="*/ 528840 h 527760"/>
                <a:gd name="GluePoint1X" fmla="*/ 0 w 0"/>
                <a:gd name="GluePoint1Y" fmla="*/ 732 h 0"/>
                <a:gd name="GluePoint2X" fmla="*/ 1638 w 0"/>
                <a:gd name="GluePoint2Y" fmla="*/ 228 h 0"/>
                <a:gd name="GluePoint3X" fmla="*/ 4122 w 0"/>
                <a:gd name="GluePoint3Y" fmla="*/ 816 h 0"/>
                <a:gd name="GluePoint4X" fmla="*/ 5766 w 0"/>
                <a:gd name="GluePoint4Y" fmla="*/ 0 h 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</a:cxnLst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/>
              <a:endParaRPr lang="en-US" sz="1800" b="0" u="none" strike="noStrike">
                <a:solidFill>
                  <a:schemeClr val="dk1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609480" y="704160"/>
            <a:ext cx="11072880" cy="11415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45720" rIns="0" bIns="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Arial"/>
              </a:rPr>
              <a:t>Образец заголовка</a:t>
            </a:r>
            <a:endParaRPr lang="ru-RU" sz="5000" b="0" u="none" strike="noStrike">
              <a:solidFill>
                <a:schemeClr val="dk2"/>
              </a:solidFill>
              <a:effectLst/>
              <a:uFillTx/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dt" idx="31"/>
          </p:nvPr>
        </p:nvSpPr>
        <p:spPr>
          <a:xfrm>
            <a:off x="609480" y="6356520"/>
            <a:ext cx="284328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2">
                    <a:shade val="90000"/>
                  </a:schemeClr>
                </a:solidFill>
                <a:effectLst/>
                <a:uFillTx/>
                <a:latin typeface="Arial"/>
                <a:ea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ftr" idx="32"/>
          </p:nvPr>
        </p:nvSpPr>
        <p:spPr>
          <a:xfrm>
            <a:off x="3556080" y="6356520"/>
            <a:ext cx="4469040" cy="36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 type="sldNum" idx="33"/>
          </p:nvPr>
        </p:nvSpPr>
        <p:spPr>
          <a:xfrm>
            <a:off x="10566360" y="6356520"/>
            <a:ext cx="101448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3C1BD6-6B7C-4BCE-B360-BCB93C3802EC}" type="slidenum">
              <a:rPr lang="ru-RU" sz="1200" b="0" u="none" strike="noStrike">
                <a:solidFill>
                  <a:srgbClr val="045C75"/>
                </a:solidFill>
                <a:effectLst/>
                <a:uFillTx/>
                <a:latin typeface="Arial"/>
                <a:ea typeface="Arial"/>
              </a:rPr>
              <a:t>&lt;номер&gt;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Relationship Id="rId9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3" Type="http://schemas.openxmlformats.org/officeDocument/2006/relationships/comments" Target="../comments/commen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Box 4"/>
          <p:cNvSpPr/>
          <p:nvPr/>
        </p:nvSpPr>
        <p:spPr>
          <a:xfrm>
            <a:off x="2976120" y="178920"/>
            <a:ext cx="8691120" cy="107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en-US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  </a:t>
            </a:r>
            <a:r>
              <a:rPr lang="ru-RU" sz="3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ФГБОУ ВО  «Чеченский государственный университет им. А.А. Кадырова»</a:t>
            </a:r>
            <a:endParaRPr lang="ru-RU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Box 6"/>
          <p:cNvSpPr/>
          <p:nvPr/>
        </p:nvSpPr>
        <p:spPr>
          <a:xfrm>
            <a:off x="3713040" y="1609920"/>
            <a:ext cx="727812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2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Институт математики, физики и информационных технологий</a:t>
            </a:r>
            <a:endParaRPr lang="ru-RU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Прямоугольник 9"/>
          <p:cNvSpPr/>
          <p:nvPr/>
        </p:nvSpPr>
        <p:spPr>
          <a:xfrm>
            <a:off x="1811520" y="2772720"/>
            <a:ext cx="9688320" cy="70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40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Портфолио бакалавра</a:t>
            </a:r>
            <a:endParaRPr lang="ru-RU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Прямоугольник 11"/>
          <p:cNvSpPr/>
          <p:nvPr/>
        </p:nvSpPr>
        <p:spPr>
          <a:xfrm>
            <a:off x="2924280" y="3933000"/>
            <a:ext cx="6679440" cy="97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ФИО</a:t>
            </a: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: </a:t>
            </a: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Ганукаев Алихан Джамбулатович</a:t>
            </a:r>
            <a:endParaRPr lang="ru-RU" sz="2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Прямоугольник 12"/>
          <p:cNvSpPr/>
          <p:nvPr/>
        </p:nvSpPr>
        <p:spPr>
          <a:xfrm>
            <a:off x="2924280" y="4473720"/>
            <a:ext cx="7463160" cy="46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Форма обучения: Очная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Прямоугольник 13"/>
          <p:cNvSpPr/>
          <p:nvPr/>
        </p:nvSpPr>
        <p:spPr>
          <a:xfrm>
            <a:off x="2924280" y="4890960"/>
            <a:ext cx="683280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Направление подготовки: Программная инженерия</a:t>
            </a:r>
            <a:endParaRPr lang="ru-RU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Прямоугольник 14"/>
          <p:cNvSpPr/>
          <p:nvPr/>
        </p:nvSpPr>
        <p:spPr>
          <a:xfrm>
            <a:off x="2924280" y="5322960"/>
            <a:ext cx="5498280" cy="84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ru-RU" sz="2400" b="0" u="sng" strike="noStrike">
              <a:solidFill>
                <a:schemeClr val="dk1"/>
              </a:solidFill>
              <a:effectLst/>
              <a:uFillTx/>
              <a:latin typeface="Times New Roman"/>
            </a:endParaRPr>
          </a:p>
        </p:txBody>
      </p:sp>
      <p:pic>
        <p:nvPicPr>
          <p:cNvPr id="128" name="Рисунок 1"/>
          <p:cNvPicPr/>
          <p:nvPr/>
        </p:nvPicPr>
        <p:blipFill>
          <a:blip r:embed="rId2"/>
          <a:stretch/>
        </p:blipFill>
        <p:spPr>
          <a:xfrm>
            <a:off x="-32400" y="-51840"/>
            <a:ext cx="3322080" cy="3322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1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2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33" name="Group 131"/>
          <p:cNvGraphicFramePr/>
          <p:nvPr/>
        </p:nvGraphicFramePr>
        <p:xfrm>
          <a:off x="695520" y="2286000"/>
          <a:ext cx="10040040" cy="4389480"/>
        </p:xfrm>
        <a:graphic>
          <a:graphicData uri="http://schemas.openxmlformats.org/drawingml/2006/table">
            <a:tbl>
              <a:tblPr/>
              <a:tblGrid>
                <a:gridCol w="888480"/>
                <a:gridCol w="4674240"/>
                <a:gridCol w="4477680"/>
              </a:tblGrid>
              <a:tr h="516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r>
                        <a:rPr lang="en-US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/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840">
                <a:tc gridSpan="3"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64680">
                <a:tc>
                  <a:txBody>
                    <a:bodyPr tIns="45360" bIns="45360" anchor="ctr">
                      <a:noAutofit/>
                    </a:bodyPr>
                    <a:p>
                      <a:pPr marL="343080" indent="-34308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Информатика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</a:t>
                      </a: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бщественный проект «Обучение служением»</a:t>
                      </a: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История народов Чеченской Республики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Русский язык и культура речи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российской государственности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6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400" b="0" u="none" strike="noStrike">
                          <a:solidFill>
                            <a:srgbClr val="0070C0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4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Прямоугольник 2"/>
          <p:cNvSpPr/>
          <p:nvPr/>
        </p:nvSpPr>
        <p:spPr>
          <a:xfrm>
            <a:off x="2009880" y="314280"/>
            <a:ext cx="785520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8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39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0" name="Group 70"/>
          <p:cNvGraphicFramePr/>
          <p:nvPr/>
        </p:nvGraphicFramePr>
        <p:xfrm>
          <a:off x="738000" y="2143080"/>
          <a:ext cx="10524240" cy="4185000"/>
        </p:xfrm>
        <a:graphic>
          <a:graphicData uri="http://schemas.openxmlformats.org/drawingml/2006/table">
            <a:tbl>
              <a:tblPr/>
              <a:tblGrid>
                <a:gridCol w="931320"/>
                <a:gridCol w="5248080"/>
                <a:gridCol w="4345200"/>
              </a:tblGrid>
              <a:tr h="4766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4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Математика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Логические основы ЭВМ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хорошо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Иностранный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Введение в программную инженерию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Основы военной подготовки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Чеченский язык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Безопасность жизнедеятельности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Объектно-ориентированное программирование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Физическая культура и спорт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зачтено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2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1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Рисунок 1"/>
          <p:cNvPicPr/>
          <p:nvPr/>
        </p:nvPicPr>
        <p:blipFill>
          <a:blip r:embed="rId1"/>
          <a:stretch/>
        </p:blipFill>
        <p:spPr>
          <a:xfrm>
            <a:off x="97200" y="46800"/>
            <a:ext cx="1193400" cy="11934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5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46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47" name="Group 70"/>
          <p:cNvGraphicFramePr/>
          <p:nvPr/>
        </p:nvGraphicFramePr>
        <p:xfrm>
          <a:off x="191520" y="2136600"/>
          <a:ext cx="11711880" cy="463500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971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4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232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0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9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2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3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54" name="Group 70"/>
          <p:cNvGraphicFramePr/>
          <p:nvPr/>
        </p:nvGraphicFramePr>
        <p:xfrm>
          <a:off x="166680" y="2357280"/>
          <a:ext cx="11711880" cy="444492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6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5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59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0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1" name="Group 70"/>
          <p:cNvGraphicFramePr/>
          <p:nvPr/>
        </p:nvGraphicFramePr>
        <p:xfrm>
          <a:off x="166680" y="260856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3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6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67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68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0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3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74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75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7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1986480" y="314280"/>
            <a:ext cx="7901640" cy="46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algn="ctr">
              <a:lnSpc>
                <a:spcPct val="100000"/>
              </a:lnSpc>
            </a:pP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lang="ru-RU" sz="2400" b="1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РЕЗУЛЬТАТЫ ПРОМЕЖУТОЧНОЙ АТТЕСТАЦИИ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240"/>
            <a:ext cx="12190680" cy="41436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840" y="1120680"/>
            <a:ext cx="9510840" cy="30348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0680"/>
            <a:ext cx="2610000" cy="30348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graphicFrame>
        <p:nvGraphicFramePr>
          <p:cNvPr id="182" name="Group 70"/>
          <p:cNvGraphicFramePr/>
          <p:nvPr/>
        </p:nvGraphicFramePr>
        <p:xfrm>
          <a:off x="166680" y="2357280"/>
          <a:ext cx="11711880" cy="4197960"/>
        </p:xfrm>
        <a:graphic>
          <a:graphicData uri="http://schemas.openxmlformats.org/drawingml/2006/table">
            <a:tbl>
              <a:tblPr/>
              <a:tblGrid>
                <a:gridCol w="1036440"/>
                <a:gridCol w="5840280"/>
                <a:gridCol w="4835520"/>
              </a:tblGrid>
              <a:tr h="42408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№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п/п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Наименование дисциплины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Оценка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4880"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 семестр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 lIns="90000" tIns="45000" rIns="90000" bIns="45000" anchor="t">
                      <a:noAutofit/>
                    </a:bodyPr>
                    <a:p>
                      <a:pPr/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0000" marR="90000" marT="45000" marB="45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2.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3.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4.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5.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6.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7.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76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8.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9.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10.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40">
                <a:tc>
                  <a:txBody>
                    <a:bodyPr tIns="45360" bIns="4536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  <a:ea typeface="Arial"/>
                        </a:rPr>
                        <a:t>11.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tIns="45360" bIns="45360" anchor="ctr">
                      <a:noAutofit/>
                    </a:bodyPr>
                    <a:p>
                      <a:pPr/>
                      <a:endParaRPr lang="ru-RU" sz="1400" b="0" u="none" strike="noStrike">
                        <a:solidFill>
                          <a:schemeClr val="dk1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ctr" marL="91440" marR="91440" marT="45360" marB="4536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14"/>
          <p:cNvSpPr/>
          <p:nvPr/>
        </p:nvSpPr>
        <p:spPr>
          <a:xfrm>
            <a:off x="493560" y="1714680"/>
            <a:ext cx="45496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Оценки, полученные на экзаменах и зачетах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4" name="Рисунок 10"/>
          <p:cNvPicPr/>
          <p:nvPr/>
        </p:nvPicPr>
        <p:blipFill>
          <a:blip r:embed="rId1"/>
          <a:stretch/>
        </p:blipFill>
        <p:spPr>
          <a:xfrm>
            <a:off x="0" y="-27000"/>
            <a:ext cx="1194120" cy="119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6"/>
          <p:cNvSpPr/>
          <p:nvPr/>
        </p:nvSpPr>
        <p:spPr>
          <a:xfrm>
            <a:off x="119160" y="260640"/>
            <a:ext cx="11796840" cy="11592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Участие в общественной и научной жизни университета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Прямоугольник 5"/>
          <p:cNvSpPr/>
          <p:nvPr/>
        </p:nvSpPr>
        <p:spPr>
          <a:xfrm>
            <a:off x="119160" y="177264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7" name="Прямоугольник 5"/>
          <p:cNvSpPr/>
          <p:nvPr/>
        </p:nvSpPr>
        <p:spPr>
          <a:xfrm>
            <a:off x="119160" y="277488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lt1"/>
              </a:solidFill>
              <a:effectLst/>
              <a:uFillTx/>
              <a:latin typeface="Constantia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119160" y="37087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119160" y="568656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ru-RU" sz="1800" b="0" u="none" strike="noStrike">
              <a:solidFill>
                <a:schemeClr val="dk1"/>
              </a:solidFill>
              <a:effectLst/>
              <a:uFillTx/>
              <a:latin typeface="Constantia"/>
            </a:endParaRPr>
          </a:p>
        </p:txBody>
      </p:sp>
      <p:sp>
        <p:nvSpPr>
          <p:cNvPr id="190" name="Прямоугольник 5"/>
          <p:cNvSpPr/>
          <p:nvPr/>
        </p:nvSpPr>
        <p:spPr>
          <a:xfrm>
            <a:off x="119160" y="4741920"/>
            <a:ext cx="11796840" cy="7351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Constantia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1" name="Рисунок 9"/>
          <p:cNvPicPr/>
          <p:nvPr/>
        </p:nvPicPr>
        <p:blipFill>
          <a:blip r:embed="rId1"/>
          <a:stretch/>
        </p:blipFill>
        <p:spPr>
          <a:xfrm>
            <a:off x="195120" y="293760"/>
            <a:ext cx="1194120" cy="119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extBox 2"/>
          <p:cNvSpPr/>
          <p:nvPr/>
        </p:nvSpPr>
        <p:spPr>
          <a:xfrm>
            <a:off x="252720" y="1971360"/>
            <a:ext cx="6191280" cy="36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Times New Roman"/>
                <a:ea typeface="Arial"/>
              </a:rPr>
              <a:t>Организация осенней университетской ярмарки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Box 14"/>
          <p:cNvSpPr/>
          <p:nvPr/>
        </p:nvSpPr>
        <p:spPr>
          <a:xfrm>
            <a:off x="195120" y="2894400"/>
            <a:ext cx="61912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Участие в шествиях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 pitchFamily="0" charset="1"/>
        <a:ea typeface="Arial" pitchFamily="0" charset="1"/>
        <a:cs typeface="Arial" pitchFamily="0" charset="1"/>
      </a:majorFont>
      <a:minorFont>
        <a:latin typeface="Constantia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30000"/>
              </a:schemeClr>
            </a:gs>
            <a:gs pos="72000">
              <a:schemeClr val="phClr">
                <a:tint val="75000"/>
              </a:schemeClr>
            </a:gs>
            <a:gs pos="100000">
              <a:schemeClr val="phClr">
                <a:tint val="8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5000"/>
                <a:shade val="85000"/>
              </a:schemeClr>
            </a:gs>
            <a:gs pos="25000">
              <a:schemeClr val="phClr">
                <a:tint val="90000"/>
                <a:shade val="70000"/>
              </a:schemeClr>
            </a:gs>
            <a:gs pos="50000">
              <a:schemeClr val="phClr">
                <a:tint val="90000"/>
                <a:shade val="58000"/>
              </a:schemeClr>
            </a:gs>
            <a:gs pos="65000">
              <a:schemeClr val="phClr">
                <a:tint val="90000"/>
                <a:shade val="58000"/>
              </a:schemeClr>
            </a:gs>
            <a:gs pos="80000">
              <a:schemeClr val="phClr">
                <a:tint val="90000"/>
                <a:shade val="69000"/>
              </a:schemeClr>
            </a:gs>
            <a:gs pos="100000">
              <a:schemeClr val="phClr">
                <a:tint val="77000"/>
                <a:shade val="80000"/>
              </a:schemeClr>
            </a:gs>
          </a:gsLst>
          <a:lin ang="5400000" scaled="1"/>
          <a:tileRect l="0" t="0" r="0" b="0"/>
        </a:gradFill>
      </a:fillStyleLst>
      <a:lnStyleLst>
        <a:ln w="10000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</a:schemeClr>
            </a:gs>
            <a:gs pos="25000">
              <a:schemeClr val="phClr">
                <a:tint val="83000"/>
              </a:schemeClr>
            </a:gs>
            <a:gs pos="100000">
              <a:schemeClr val="phClr">
                <a:shade val="15000"/>
              </a:schemeClr>
            </a:gs>
          </a:gsLst>
          <a:path path="circle">
            <a:fillToRect l="0" t="0" r="0" b="0"/>
          </a:path>
          <a:tileRect l="0" t="0" r="0" b="0"/>
        </a:gradFill>
        <a:blipFill rotWithShape="0">
          <a:blip r:embed="rId1"/>
          <a:srcRect l="0" t="0" r="0" b="0"/>
          <a:tile tx="0" ty="0" sx="65000" sy="65000" flip="none" algn="tl"/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Application>LibreOffice/26.8.0.3$Windows_X86_64 LibreOffice_project/bce0998afefdbc355585ca324285661a2170ba77</Application>
  <AppVersion>15.0000</AppVersion>
  <Words>456</Words>
  <Paragraphs>189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:creator>Ramzan Hadzhimuratov</dc:creator>
  <dc:description/>
  <dc:language>ru-RU</dc:language>
  <cp:lastModifiedBy/>
  <dcterms:modified xsi:type="dcterms:W3CDTF">2026-10-07T17:44:30Z</dcterms:modified>
  <cp:revision>82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10</vt:i4>
  </property>
</Properties>
</file>