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0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12192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onstantia" panose="02030602050306030303" pitchFamily="18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g8NeMrusyozcUAlgKWFbsz77oMZ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B191AAB-F6E9-42EC-BC22-CE92296D9CEE}">
  <a:tblStyle styleId="{DB191AAB-F6E9-42EC-BC22-CE92296D9CEE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customschemas.google.com/relationships/presentationmetadata" Target="metadata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2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021139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2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ru-RU"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" name="Google Shape;1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3" name="Google Shape;12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2" name="Google Shape;14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3" name="Google Shape;15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4" name="Google Shape;16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6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5" name="Google Shape;17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7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6" name="Google Shape;18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8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7" name="Google Shape;19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9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8" name="Google Shape;20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0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9" name="Google Shape;21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  <p:sp>
        <p:nvSpPr>
          <p:cNvPr id="230" name="Google Shape;230;p11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1" name="Google Shape;231;p11:notes"/>
          <p:cNvSpPr txBox="1">
            <a:spLocks noGrp="1"/>
          </p:cNvSpPr>
          <p:nvPr>
            <p:ph type="sldNum" idx="12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2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3" name="Google Shape;24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3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4" name="Google Shape;26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4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7" name="Google Shape;27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5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8" name="Google Shape;28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6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1" name="Google Shape;30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8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sz="5600" b="1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8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8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8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8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0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0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0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1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1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2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sz="5600" b="1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2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2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3"/>
          <p:cNvSpPr txBox="1">
            <a:spLocks noGrp="1"/>
          </p:cNvSpPr>
          <p:nvPr>
            <p:ph type="title"/>
          </p:nvPr>
        </p:nvSpPr>
        <p:spPr>
          <a:xfrm>
            <a:off x="707136" y="1316736"/>
            <a:ext cx="10363200" cy="1362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E3AC"/>
              </a:buClr>
              <a:buSzPts val="5600"/>
              <a:buFont typeface="Times New Roman"/>
              <a:buNone/>
              <a:defRPr sz="5600" b="1" cap="none">
                <a:solidFill>
                  <a:srgbClr val="4AE3A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3"/>
          <p:cNvSpPr txBox="1"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None/>
              <a:defRPr sz="22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2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4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4"/>
          <p:cNvSpPr txBox="1">
            <a:spLocks noGrp="1"/>
          </p:cNvSpPr>
          <p:nvPr>
            <p:ph type="body" idx="1"/>
          </p:nvPr>
        </p:nvSpPr>
        <p:spPr>
          <a:xfrm>
            <a:off x="609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24"/>
          <p:cNvSpPr txBox="1">
            <a:spLocks noGrp="1"/>
          </p:cNvSpPr>
          <p:nvPr>
            <p:ph type="body" idx="2"/>
          </p:nvPr>
        </p:nvSpPr>
        <p:spPr>
          <a:xfrm>
            <a:off x="6197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24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4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4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5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5"/>
          <p:cNvSpPr txBox="1"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25"/>
          <p:cNvSpPr txBox="1">
            <a:spLocks noGrp="1"/>
          </p:cNvSpPr>
          <p:nvPr>
            <p:ph type="body" idx="2"/>
          </p:nvPr>
        </p:nvSpPr>
        <p:spPr>
          <a:xfrm>
            <a:off x="6193368" y="1859758"/>
            <a:ext cx="5389033" cy="654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body" idx="3"/>
          </p:nvPr>
        </p:nvSpPr>
        <p:spPr>
          <a:xfrm>
            <a:off x="609600" y="2514600"/>
            <a:ext cx="5386917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5"/>
          <p:cNvSpPr txBox="1">
            <a:spLocks noGrp="1"/>
          </p:cNvSpPr>
          <p:nvPr>
            <p:ph type="body" idx="4"/>
          </p:nvPr>
        </p:nvSpPr>
        <p:spPr>
          <a:xfrm>
            <a:off x="6193368" y="2514600"/>
            <a:ext cx="5389033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25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5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5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6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Times New Roman"/>
              <a:buNone/>
              <a:defRPr sz="5000" b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6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6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6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7"/>
          <p:cNvSpPr txBox="1">
            <a:spLocks noGrp="1"/>
          </p:cNvSpPr>
          <p:nvPr>
            <p:ph type="title"/>
          </p:nvPr>
        </p:nvSpPr>
        <p:spPr>
          <a:xfrm>
            <a:off x="914400" y="514351"/>
            <a:ext cx="3657600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Times New Roman"/>
              <a:buNone/>
              <a:defRPr sz="2600" b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7"/>
          <p:cNvSpPr txBox="1">
            <a:spLocks noGrp="1"/>
          </p:cNvSpPr>
          <p:nvPr>
            <p:ph type="body" idx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75" tIns="45700" rIns="1827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27"/>
          <p:cNvSpPr txBox="1">
            <a:spLocks noGrp="1"/>
          </p:cNvSpPr>
          <p:nvPr>
            <p:ph type="body" idx="2"/>
          </p:nvPr>
        </p:nvSpPr>
        <p:spPr>
          <a:xfrm>
            <a:off x="4766732" y="1676400"/>
            <a:ext cx="6815667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975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0"/>
              <a:buChar char="⚫"/>
              <a:defRPr sz="2800"/>
            </a:lvl1pPr>
            <a:lvl2pPr marL="914400" lvl="1" indent="-3689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10"/>
              <a:buChar char="⚫"/>
              <a:defRPr sz="2600"/>
            </a:lvl2pPr>
            <a:lvl3pPr marL="1371600" lvl="2" indent="-33528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Char char="⚫"/>
              <a:defRPr sz="2400"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 sz="20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27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7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7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исунок с подписью" type="picTx">
  <p:cSld name="PICTURE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8"/>
          <p:cNvSpPr/>
          <p:nvPr/>
        </p:nvSpPr>
        <p:spPr>
          <a:xfrm rot="-10380000" flipH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38500" dir="7500000" sx="98500" sy="100080" kx="100000" algn="tl" rotWithShape="0">
              <a:srgbClr val="000000">
                <a:alpha val="2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" name="Google Shape;89;p28"/>
          <p:cNvSpPr/>
          <p:nvPr/>
        </p:nvSpPr>
        <p:spPr>
          <a:xfrm rot="-10380000" flipH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  <a:effectLst>
            <a:outerShdw blurRad="19685" dist="6350" dir="12900000" algn="tl" rotWithShape="0">
              <a:srgbClr val="000000">
                <a:alpha val="4705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28"/>
          <p:cNvSpPr/>
          <p:nvPr/>
        </p:nvSpPr>
        <p:spPr>
          <a:xfrm rot="10800000" flipH="1">
            <a:off x="-12700" y="5816600"/>
            <a:ext cx="12217400" cy="1041400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28"/>
          <p:cNvSpPr/>
          <p:nvPr/>
        </p:nvSpPr>
        <p:spPr>
          <a:xfrm rot="10800000" flipH="1">
            <a:off x="5842000" y="6219825"/>
            <a:ext cx="6350000" cy="638175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28"/>
          <p:cNvSpPr txBox="1"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imes New Roman"/>
              <a:buNone/>
              <a:defRPr sz="2000" b="1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8"/>
          <p:cNvSpPr txBox="1">
            <a:spLocks noGrp="1"/>
          </p:cNvSpPr>
          <p:nvPr>
            <p:ph type="body" idx="1"/>
          </p:nvPr>
        </p:nvSpPr>
        <p:spPr>
          <a:xfrm>
            <a:off x="812800" y="2828785"/>
            <a:ext cx="2946400" cy="217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45700" rIns="457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SzPts val="1235"/>
              <a:buFont typeface="Times New Roman"/>
              <a:buNone/>
              <a:defRPr sz="1300"/>
            </a:lvl1pPr>
            <a:lvl2pPr marL="914400" lvl="1" indent="-29337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Char char="⚫"/>
              <a:defRPr sz="1200"/>
            </a:lvl2pPr>
            <a:lvl3pPr marL="1371600" lvl="2" indent="-2730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Char char="⚫"/>
              <a:defRPr sz="1000"/>
            </a:lvl3pPr>
            <a:lvl4pPr marL="1828800" lvl="3" indent="-26574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4pPr>
            <a:lvl5pPr marL="2286000" lvl="4" indent="-26574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28"/>
          <p:cNvSpPr>
            <a:spLocks noGrp="1"/>
          </p:cNvSpPr>
          <p:nvPr>
            <p:ph type="pic" idx="2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lt2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28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8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8"/>
          <p:cNvSpPr txBox="1">
            <a:spLocks noGrp="1"/>
          </p:cNvSpPr>
          <p:nvPr>
            <p:ph type="sldNum" idx="12"/>
          </p:nvPr>
        </p:nvSpPr>
        <p:spPr>
          <a:xfrm>
            <a:off x="10769600" y="6356350"/>
            <a:ext cx="81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9"/>
          <p:cNvSpPr txBox="1">
            <a:spLocks noGrp="1"/>
          </p:cNvSpPr>
          <p:nvPr>
            <p:ph type="body" idx="1"/>
          </p:nvPr>
        </p:nvSpPr>
        <p:spPr>
          <a:xfrm rot="5400000">
            <a:off x="3901282" y="-1356518"/>
            <a:ext cx="4389437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29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9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9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0"/>
          <p:cNvSpPr txBox="1">
            <a:spLocks noGrp="1"/>
          </p:cNvSpPr>
          <p:nvPr>
            <p:ph type="title"/>
          </p:nvPr>
        </p:nvSpPr>
        <p:spPr>
          <a:xfrm rot="5400000">
            <a:off x="7604919" y="2148684"/>
            <a:ext cx="5211763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30"/>
          <p:cNvSpPr txBox="1">
            <a:spLocks noGrp="1"/>
          </p:cNvSpPr>
          <p:nvPr>
            <p:ph type="body" idx="1"/>
          </p:nvPr>
        </p:nvSpPr>
        <p:spPr>
          <a:xfrm rot="5400000">
            <a:off x="2016919" y="-492917"/>
            <a:ext cx="5211763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30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30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30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/>
          <p:nvPr/>
        </p:nvSpPr>
        <p:spPr>
          <a:xfrm>
            <a:off x="-12700" y="-7938"/>
            <a:ext cx="12217400" cy="1041401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" name="Google Shape;11;p17"/>
          <p:cNvSpPr/>
          <p:nvPr/>
        </p:nvSpPr>
        <p:spPr>
          <a:xfrm>
            <a:off x="5842000" y="-7938"/>
            <a:ext cx="6350000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" name="Google Shape;12;p17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219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7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17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7" name="Google Shape;17;p17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18" name="Google Shape;18;p17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6078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" name="Google Shape;19;p17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6078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9"/>
          <p:cNvSpPr/>
          <p:nvPr/>
        </p:nvSpPr>
        <p:spPr>
          <a:xfrm>
            <a:off x="-12700" y="-7938"/>
            <a:ext cx="12217400" cy="1041401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" name="Google Shape;28;p19"/>
          <p:cNvSpPr/>
          <p:nvPr/>
        </p:nvSpPr>
        <p:spPr>
          <a:xfrm>
            <a:off x="5842000" y="-7938"/>
            <a:ext cx="6350000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" name="Google Shape;29;p19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19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219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31" name="Google Shape;31;p19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19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19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34" name="Google Shape;34;p19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35" name="Google Shape;35;p19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6078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6" name="Google Shape;36;p19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6078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"/>
          <p:cNvSpPr/>
          <p:nvPr/>
        </p:nvSpPr>
        <p:spPr>
          <a:xfrm>
            <a:off x="2899510" y="29743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rgbClr val="009EE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ru-RU" sz="32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«Чеченский государственный университет им. А.А. Кадырова»</a:t>
            </a: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" name="Google Shape;115;p1"/>
          <p:cNvSpPr/>
          <p:nvPr/>
        </p:nvSpPr>
        <p:spPr>
          <a:xfrm>
            <a:off x="2380130" y="1942876"/>
            <a:ext cx="97314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2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Филологический факультет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2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 «Русский язык и общее языкознание»</a:t>
            </a: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" name="Google Shape;116;p1"/>
          <p:cNvSpPr/>
          <p:nvPr/>
        </p:nvSpPr>
        <p:spPr>
          <a:xfrm>
            <a:off x="3289362" y="3074988"/>
            <a:ext cx="81852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 бакалавра</a:t>
            </a: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Google Shape;117;p1"/>
          <p:cNvSpPr/>
          <p:nvPr/>
        </p:nvSpPr>
        <p:spPr>
          <a:xfrm>
            <a:off x="2899498" y="4145623"/>
            <a:ext cx="7797300" cy="18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 </a:t>
            </a:r>
            <a:r>
              <a:rPr lang="ru-RU" sz="2400" dirty="0" err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Бацараева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Амина </a:t>
            </a:r>
            <a:r>
              <a:rPr lang="ru-RU" sz="2400" dirty="0" err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Арсановна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 обучения: Очная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 подготовки:45.03.01 Филология </a:t>
            </a: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 : Отечественная филология (Русский язык и литература) </a:t>
            </a: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sng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8" name="Google Shape;118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0865" y="0"/>
            <a:ext cx="3002538" cy="2612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"/>
          <p:cNvPicPr preferRelativeResize="0"/>
          <p:nvPr/>
        </p:nvPicPr>
        <p:blipFill rotWithShape="1">
          <a:blip r:embed="rId5">
            <a:alphaModFix/>
          </a:blip>
          <a:srcRect l="9068" r="7455" b="23078"/>
          <a:stretch/>
        </p:blipFill>
        <p:spPr>
          <a:xfrm>
            <a:off x="87922" y="2834272"/>
            <a:ext cx="2593732" cy="33555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"/>
          <p:cNvSpPr/>
          <p:nvPr/>
        </p:nvSpPr>
        <p:spPr>
          <a:xfrm>
            <a:off x="1781995" y="209491"/>
            <a:ext cx="8852399" cy="94056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1270400" y="1159280"/>
            <a:ext cx="9651199" cy="5253822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7" name="Google Shape;127;p2"/>
          <p:cNvSpPr/>
          <p:nvPr/>
        </p:nvSpPr>
        <p:spPr>
          <a:xfrm>
            <a:off x="5839346" y="209491"/>
            <a:ext cx="4795049" cy="645486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" name="Google Shape;128;p2"/>
          <p:cNvSpPr/>
          <p:nvPr/>
        </p:nvSpPr>
        <p:spPr>
          <a:xfrm>
            <a:off x="1781995" y="384695"/>
            <a:ext cx="175203" cy="42417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" name="Google Shape;129;p2"/>
          <p:cNvSpPr/>
          <p:nvPr/>
        </p:nvSpPr>
        <p:spPr>
          <a:xfrm>
            <a:off x="1781995" y="209491"/>
            <a:ext cx="8843178" cy="802249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" name="Google Shape;130;p2"/>
          <p:cNvSpPr/>
          <p:nvPr/>
        </p:nvSpPr>
        <p:spPr>
          <a:xfrm>
            <a:off x="1814442" y="193653"/>
            <a:ext cx="8852399" cy="756141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1" name="Google Shape;131;p2"/>
          <p:cNvSpPr txBox="1">
            <a:spLocks noGrp="1"/>
          </p:cNvSpPr>
          <p:nvPr>
            <p:ph type="title"/>
          </p:nvPr>
        </p:nvSpPr>
        <p:spPr>
          <a:xfrm>
            <a:off x="5286580" y="282561"/>
            <a:ext cx="1834558" cy="565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500" rIns="0" bIns="0" anchor="b" anchorCtr="0">
            <a:spAutoFit/>
          </a:bodyPr>
          <a:lstStyle/>
          <a:p>
            <a:pPr marL="11516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Приказы</a:t>
            </a:r>
            <a:endParaRPr/>
          </a:p>
        </p:txBody>
      </p:sp>
      <p:sp>
        <p:nvSpPr>
          <p:cNvPr id="132" name="Google Shape;132;p2"/>
          <p:cNvSpPr/>
          <p:nvPr/>
        </p:nvSpPr>
        <p:spPr>
          <a:xfrm>
            <a:off x="1781995" y="974855"/>
            <a:ext cx="8852636" cy="29539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" name="Google Shape;133;p2"/>
          <p:cNvSpPr/>
          <p:nvPr/>
        </p:nvSpPr>
        <p:spPr>
          <a:xfrm>
            <a:off x="3727680" y="1020962"/>
            <a:ext cx="6906945" cy="221690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27079B"/>
              </a:solidFill>
              <a:highlight>
                <a:srgbClr val="27079B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" name="Google Shape;134;p2"/>
          <p:cNvSpPr/>
          <p:nvPr/>
        </p:nvSpPr>
        <p:spPr>
          <a:xfrm>
            <a:off x="1781995" y="1020962"/>
            <a:ext cx="1890413" cy="221690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" name="Google Shape;135;p2"/>
          <p:cNvSpPr txBox="1"/>
          <p:nvPr/>
        </p:nvSpPr>
        <p:spPr>
          <a:xfrm>
            <a:off x="1341977" y="1998595"/>
            <a:ext cx="9133438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зачислении  № 93/06-19 от 09.08.2023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2"/>
          <p:cNvSpPr txBox="1"/>
          <p:nvPr/>
        </p:nvSpPr>
        <p:spPr>
          <a:xfrm>
            <a:off x="1358039" y="2800993"/>
            <a:ext cx="9133438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2 курс: №414 от 17.07.2024</a:t>
            </a: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" name="Google Shape;137;p2"/>
          <p:cNvSpPr txBox="1"/>
          <p:nvPr/>
        </p:nvSpPr>
        <p:spPr>
          <a:xfrm>
            <a:off x="1341977" y="3637229"/>
            <a:ext cx="9149500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3 курс:</a:t>
            </a: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8" name="Google Shape;138;p2"/>
          <p:cNvSpPr txBox="1"/>
          <p:nvPr/>
        </p:nvSpPr>
        <p:spPr>
          <a:xfrm>
            <a:off x="1341977" y="4445713"/>
            <a:ext cx="9149500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4 курс:</a:t>
            </a: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9" name="Google Shape;139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"/>
          <p:cNvSpPr/>
          <p:nvPr/>
        </p:nvSpPr>
        <p:spPr>
          <a:xfrm>
            <a:off x="1730307" y="314325"/>
            <a:ext cx="784862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2679700" y="1065213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0" y="1040978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48" name="Google Shape;148;p3"/>
          <p:cNvGraphicFramePr/>
          <p:nvPr/>
        </p:nvGraphicFramePr>
        <p:xfrm>
          <a:off x="479376" y="158152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{DB191AAB-F6E9-42EC-BC22-CE92296D9CEE}</a:tableStyleId>
              </a:tblPr>
              <a:tblGrid>
                <a:gridCol w="966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9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55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русский литературный язык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зарубежной литературы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РУНТ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Чеченской Республики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Практикум русского языка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Основа российской государственности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теорию коммуникации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8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Чеченский язык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9" name="Google Shape;149;p3"/>
          <p:cNvSpPr/>
          <p:nvPr/>
        </p:nvSpPr>
        <p:spPr>
          <a:xfrm>
            <a:off x="335360" y="1253410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0" name="Google Shape;150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080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59" name="Google Shape;159;p4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{DB191AAB-F6E9-42EC-BC22-CE92296D9CEE}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зарубежной литературы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русской литературы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БЖД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СРЛЯ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Педагогика и психология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Проектная деятельность в филологии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Практикум русского языка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0" name="Google Shape;160;p4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" name="Google Shape;161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" name="Google Shape;167;p5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8" name="Google Shape;168;p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9" name="Google Shape;169;p5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70" name="Google Shape;170;p5"/>
          <p:cNvGraphicFramePr/>
          <p:nvPr/>
        </p:nvGraphicFramePr>
        <p:xfrm>
          <a:off x="515483" y="19209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{DB191AAB-F6E9-42EC-BC22-CE92296D9CEE}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1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71" name="Google Shape;171;p5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2" name="Google Shape;172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6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" name="Google Shape;178;p6"/>
          <p:cNvSpPr/>
          <p:nvPr/>
        </p:nvSpPr>
        <p:spPr>
          <a:xfrm>
            <a:off x="-13356" y="1030030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" name="Google Shape;179;p6"/>
          <p:cNvSpPr/>
          <p:nvPr/>
        </p:nvSpPr>
        <p:spPr>
          <a:xfrm>
            <a:off x="2634521" y="1079352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0" name="Google Shape;180;p6"/>
          <p:cNvSpPr/>
          <p:nvPr/>
        </p:nvSpPr>
        <p:spPr>
          <a:xfrm>
            <a:off x="0" y="1075312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81" name="Google Shape;181;p6"/>
          <p:cNvGraphicFramePr/>
          <p:nvPr/>
        </p:nvGraphicFramePr>
        <p:xfrm>
          <a:off x="681843" y="161137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{DB191AAB-F6E9-42EC-BC22-CE92296D9CEE}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7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9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86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0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48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82" name="Google Shape;182;p6"/>
          <p:cNvSpPr/>
          <p:nvPr/>
        </p:nvSpPr>
        <p:spPr>
          <a:xfrm>
            <a:off x="401475" y="126128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3" name="Google Shape;183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9" name="Google Shape;189;p7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" name="Google Shape;190;p7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1" name="Google Shape;191;p7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92" name="Google Shape;192;p7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{DB191AAB-F6E9-42EC-BC22-CE92296D9CEE}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35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93" name="Google Shape;193;p7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4" name="Google Shape;194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8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0" name="Google Shape;200;p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1" name="Google Shape;201;p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2" name="Google Shape;202;p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03" name="Google Shape;203;p8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{DB191AAB-F6E9-42EC-BC22-CE92296D9CEE}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5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3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6025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3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3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04" name="Google Shape;204;p8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5" name="Google Shape;205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9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" name="Google Shape;211;p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2" name="Google Shape;212;p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3" name="Google Shape;213;p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14" name="Google Shape;214;p9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{DB191AAB-F6E9-42EC-BC22-CE92296D9CEE}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15" name="Google Shape;215;p9"/>
          <p:cNvSpPr/>
          <p:nvPr/>
        </p:nvSpPr>
        <p:spPr>
          <a:xfrm>
            <a:off x="515472" y="1350829"/>
            <a:ext cx="498405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6" name="Google Shape;216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0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2" name="Google Shape;222;p10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3" name="Google Shape;223;p10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4" name="Google Shape;224;p10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25" name="Google Shape;225;p10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{DB191AAB-F6E9-42EC-BC22-CE92296D9CEE}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26" name="Google Shape;226;p10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7" name="Google Shape;227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1"/>
          <p:cNvSpPr/>
          <p:nvPr/>
        </p:nvSpPr>
        <p:spPr>
          <a:xfrm>
            <a:off x="1381692" y="322958"/>
            <a:ext cx="954620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ПУБЛИКАЦИИ В НАУЧНЫХ ИЗДАНИЯХ, НАУЧНЫЕ СТАТЬИ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1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" name="Google Shape;235;p11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" name="Google Shape;236;p11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7" name="Google Shape;237;p11"/>
          <p:cNvSpPr/>
          <p:nvPr/>
        </p:nvSpPr>
        <p:spPr>
          <a:xfrm>
            <a:off x="196850" y="1530958"/>
            <a:ext cx="11798300" cy="763587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8" name="Google Shape;238;p11"/>
          <p:cNvSpPr/>
          <p:nvPr/>
        </p:nvSpPr>
        <p:spPr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Научные труды, участие в конференциях,  научные статьи за период обучения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39" name="Google Shape;239;p11"/>
          <p:cNvGraphicFramePr/>
          <p:nvPr/>
        </p:nvGraphicFramePr>
        <p:xfrm>
          <a:off x="196850" y="246350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{DB191AAB-F6E9-42EC-BC22-CE92296D9CEE}</a:tableStyleId>
              </a:tblPr>
              <a:tblGrid>
                <a:gridCol w="57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2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4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9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05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5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68575" marR="68575" marT="0" marB="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68575" marR="68575" marT="0" marB="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40" name="Google Shape;240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2"/>
          <p:cNvSpPr txBox="1">
            <a:spLocks noGrp="1"/>
          </p:cNvSpPr>
          <p:nvPr>
            <p:ph type="title"/>
          </p:nvPr>
        </p:nvSpPr>
        <p:spPr>
          <a:xfrm>
            <a:off x="1415480" y="199152"/>
            <a:ext cx="10515600" cy="1136186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/>
              <a:t>Участие в общественно-значимых мероприятиях всероссийского уровня</a:t>
            </a:r>
            <a:endParaRPr/>
          </a:p>
        </p:txBody>
      </p:sp>
      <p:grpSp>
        <p:nvGrpSpPr>
          <p:cNvPr id="246" name="Google Shape;246;p12"/>
          <p:cNvGrpSpPr/>
          <p:nvPr/>
        </p:nvGrpSpPr>
        <p:grpSpPr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247" name="Google Shape;247;p12"/>
            <p:cNvSpPr/>
            <p:nvPr/>
          </p:nvSpPr>
          <p:spPr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12"/>
            <p:cNvSpPr/>
            <p:nvPr/>
          </p:nvSpPr>
          <p:spPr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9" name="Google Shape;249;p12"/>
            <p:cNvSpPr/>
            <p:nvPr/>
          </p:nvSpPr>
          <p:spPr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12"/>
            <p:cNvSpPr/>
            <p:nvPr/>
          </p:nvSpPr>
          <p:spPr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1" name="Google Shape;251;p12"/>
            <p:cNvSpPr/>
            <p:nvPr/>
          </p:nvSpPr>
          <p:spPr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12"/>
            <p:cNvSpPr/>
            <p:nvPr/>
          </p:nvSpPr>
          <p:spPr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3" name="Google Shape;253;p12"/>
            <p:cNvSpPr/>
            <p:nvPr/>
          </p:nvSpPr>
          <p:spPr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12"/>
            <p:cNvSpPr/>
            <p:nvPr/>
          </p:nvSpPr>
          <p:spPr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5" name="Google Shape;255;p12"/>
            <p:cNvSpPr/>
            <p:nvPr/>
          </p:nvSpPr>
          <p:spPr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12"/>
            <p:cNvSpPr/>
            <p:nvPr/>
          </p:nvSpPr>
          <p:spPr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7" name="Google Shape;257;p12"/>
            <p:cNvSpPr/>
            <p:nvPr/>
          </p:nvSpPr>
          <p:spPr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12"/>
            <p:cNvSpPr/>
            <p:nvPr/>
          </p:nvSpPr>
          <p:spPr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9" name="Google Shape;259;p12"/>
            <p:cNvSpPr/>
            <p:nvPr/>
          </p:nvSpPr>
          <p:spPr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12"/>
            <p:cNvSpPr/>
            <p:nvPr/>
          </p:nvSpPr>
          <p:spPr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261" name="Google Shape;26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99152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3"/>
          <p:cNvSpPr/>
          <p:nvPr/>
        </p:nvSpPr>
        <p:spPr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3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8" name="Google Shape;268;p13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9" name="Google Shape;269;p13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0" name="Google Shape;270;p13"/>
          <p:cNvSpPr/>
          <p:nvPr/>
        </p:nvSpPr>
        <p:spPr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1" name="Google Shape;271;p13"/>
          <p:cNvSpPr/>
          <p:nvPr/>
        </p:nvSpPr>
        <p:spPr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тезисы работы были представлены на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научно-практических конференциях: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2" name="Google Shape;272;p13"/>
          <p:cNvGraphicFramePr/>
          <p:nvPr>
            <p:extLst>
              <p:ext uri="{D42A27DB-BD31-4B8C-83A1-F6EECF244321}">
                <p14:modId xmlns:p14="http://schemas.microsoft.com/office/powerpoint/2010/main" val="1369501741"/>
              </p:ext>
            </p:extLst>
          </p:nvPr>
        </p:nvGraphicFramePr>
        <p:xfrm>
          <a:off x="195263" y="2813050"/>
          <a:ext cx="11798300" cy="1701750"/>
        </p:xfrm>
        <a:graphic>
          <a:graphicData uri="http://schemas.openxmlformats.org/drawingml/2006/table">
            <a:tbl>
              <a:tblPr>
                <a:noFill/>
                <a:tableStyleId>{DB191AAB-F6E9-42EC-BC22-CE92296D9CEE}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3" name="Google Shape;273;p13"/>
          <p:cNvSpPr/>
          <p:nvPr/>
        </p:nvSpPr>
        <p:spPr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4" name="Google Shape;27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4"/>
          <p:cNvSpPr/>
          <p:nvPr/>
        </p:nvSpPr>
        <p:spPr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1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1" name="Google Shape;281;p1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2" name="Google Shape;282;p14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83" name="Google Shape;283;p14"/>
          <p:cNvGraphicFramePr/>
          <p:nvPr/>
        </p:nvGraphicFramePr>
        <p:xfrm>
          <a:off x="195263" y="1711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{DB191AAB-F6E9-42EC-BC22-CE92296D9CEE}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4" name="Google Shape;284;p14"/>
          <p:cNvSpPr/>
          <p:nvPr/>
        </p:nvSpPr>
        <p:spPr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5" name="Google Shape;285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5"/>
          <p:cNvSpPr/>
          <p:nvPr/>
        </p:nvSpPr>
        <p:spPr>
          <a:xfrm>
            <a:off x="3538039" y="344935"/>
            <a:ext cx="371447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СТРУКТУРА ВКР (НКР)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1" name="Google Shape;291;p15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2" name="Google Shape;292;p1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3" name="Google Shape;293;p15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4" name="Google Shape;294;p15"/>
          <p:cNvSpPr/>
          <p:nvPr/>
        </p:nvSpPr>
        <p:spPr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5" name="Google Shape;295;p15"/>
          <p:cNvSpPr/>
          <p:nvPr/>
        </p:nvSpPr>
        <p:spPr>
          <a:xfrm>
            <a:off x="385762" y="1828800"/>
            <a:ext cx="1142682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СОДЕРЖАТЕЛЬНАЯ ЧАСТЬ ВКР (НКР) РАЗДЕЛЕНА НА ____ ГЛАВ(Ы),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СТРУКТУРИРОВАННЫЕ В СООТВЕТСТВИИ С ЛОГИКОЙ РАСКРЫТИЯ ТЕМЫ И РЕШЕНИЯ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ПРОБЛЕМЫ ИССЛЕДОВАНИЯ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6" name="Google Shape;296;p15"/>
          <p:cNvSpPr/>
          <p:nvPr/>
        </p:nvSpPr>
        <p:spPr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 w="2540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7" name="Google Shape;297;p15"/>
          <p:cNvSpPr/>
          <p:nvPr/>
        </p:nvSpPr>
        <p:spPr>
          <a:xfrm>
            <a:off x="3690938" y="3297238"/>
            <a:ext cx="676339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4175B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98" name="Google Shape;298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6"/>
          <p:cNvSpPr/>
          <p:nvPr/>
        </p:nvSpPr>
        <p:spPr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общественной жизни университета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16"/>
          <p:cNvSpPr/>
          <p:nvPr/>
        </p:nvSpPr>
        <p:spPr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900">
                <a:latin typeface="Times New Roman"/>
                <a:ea typeface="Times New Roman"/>
                <a:cs typeface="Times New Roman"/>
                <a:sym typeface="Times New Roman"/>
              </a:rPr>
              <a:t>Организация мероприятий </a:t>
            </a:r>
            <a:endParaRPr sz="1900" b="0" i="0" u="none" strike="noStrike" cap="non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5" name="Google Shape;305;p16"/>
          <p:cNvSpPr/>
          <p:nvPr/>
        </p:nvSpPr>
        <p:spPr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>
                <a:latin typeface="Times New Roman"/>
                <a:ea typeface="Times New Roman"/>
                <a:cs typeface="Times New Roman"/>
                <a:sym typeface="Times New Roman"/>
              </a:rPr>
              <a:t>Волонтерство</a:t>
            </a:r>
            <a:endParaRPr sz="1800" b="0" i="0" u="none" strike="noStrike" cap="non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6" name="Google Shape;306;p16"/>
          <p:cNvSpPr/>
          <p:nvPr/>
        </p:nvSpPr>
        <p:spPr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7" name="Google Shape;307;p16"/>
          <p:cNvSpPr/>
          <p:nvPr/>
        </p:nvSpPr>
        <p:spPr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8" name="Google Shape;308;p16"/>
          <p:cNvSpPr/>
          <p:nvPr/>
        </p:nvSpPr>
        <p:spPr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09" name="Google Shape;309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767" y="264627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643</Words>
  <Application>Microsoft Office PowerPoint</Application>
  <PresentationFormat>Широкоэкранный</PresentationFormat>
  <Paragraphs>253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Times New Roman</vt:lpstr>
      <vt:lpstr>Calibri</vt:lpstr>
      <vt:lpstr>Noto Sans Symbols</vt:lpstr>
      <vt:lpstr>Constantia</vt:lpstr>
      <vt:lpstr>Arial</vt:lpstr>
      <vt:lpstr>Поток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всероссийского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пс</cp:lastModifiedBy>
  <cp:revision>1</cp:revision>
  <dcterms:modified xsi:type="dcterms:W3CDTF">2026-10-18T08:45:30Z</dcterms:modified>
</cp:coreProperties>
</file>