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6" r:id="rId12"/>
    <p:sldId id="261" r:id="rId13"/>
    <p:sldId id="262" r:id="rId14"/>
    <p:sldId id="263" r:id="rId15"/>
    <p:sldId id="264" r:id="rId16"/>
    <p:sldId id="265" r:id="rId17"/>
    <p:sldId id="266" r:id="rId18"/>
    <p:sldId id="270" r:id="rId19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8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6"/>
            <p14:sldId id="261"/>
            <p14:sldId id="262"/>
            <p14:sldId id="263"/>
            <p14:sldId id="264"/>
            <p14:sldId id="265"/>
            <p14:sldId id="266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26.10.2026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r">
              <a:defRPr/>
            </a:pPr>
            <a:r>
              <a:rPr lang="en-US" sz="3200" b="1" dirty="0">
                <a:solidFill>
                  <a:srgbClr val="009EEC"/>
                </a:solidFill>
              </a:rPr>
              <a:t>   </a:t>
            </a:r>
            <a:r>
              <a:rPr lang="ru-RU" sz="3200" b="1" dirty="0"/>
              <a:t>ФГБОУ ВО   </a:t>
            </a:r>
            <a:r>
              <a:rPr lang="en-US" sz="3200" b="1" dirty="0"/>
              <a:t>&lt;&lt;</a:t>
            </a:r>
            <a:r>
              <a:rPr lang="ru-RU" sz="3200" b="1" dirty="0"/>
              <a:t>Чеченский государственный университет им. А.А.Кадырова</a:t>
            </a:r>
            <a:r>
              <a:rPr lang="en-US" sz="3200" b="1" dirty="0"/>
              <a:t>&gt;&gt;</a:t>
            </a:r>
            <a:endParaRPr dirty="0"/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8143726" cy="4308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r">
              <a:defRPr/>
            </a:pPr>
            <a:r>
              <a:rPr lang="ru-RU" sz="2200" dirty="0"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dirty="0"/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rgbClr val="FF0000"/>
                </a:solidFill>
              </a:rPr>
              <a:t>Портфолио</a:t>
            </a:r>
            <a:r>
              <a:rPr lang="ru-RU" sz="4000" dirty="0">
                <a:solidFill>
                  <a:srgbClr val="FF0000"/>
                </a:solidFill>
                <a:latin typeface="Franklin Gothic Heavy"/>
              </a:rPr>
              <a:t> </a:t>
            </a:r>
            <a:r>
              <a:rPr lang="ru-RU" sz="4000" dirty="0">
                <a:solidFill>
                  <a:srgbClr val="FF0000"/>
                </a:solidFill>
              </a:rPr>
              <a:t>бакалавра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/>
              <a:t>ФИО</a:t>
            </a:r>
            <a:r>
              <a:rPr lang="en-US" sz="2800" dirty="0"/>
              <a:t>: </a:t>
            </a:r>
            <a:r>
              <a:rPr lang="ru-RU" sz="2800" dirty="0" err="1"/>
              <a:t>Авдаев</a:t>
            </a:r>
            <a:r>
              <a:rPr lang="ru-RU" sz="2800" dirty="0"/>
              <a:t> </a:t>
            </a:r>
            <a:r>
              <a:rPr lang="ru-RU" sz="2800" dirty="0" err="1"/>
              <a:t>Мяхди</a:t>
            </a:r>
            <a:r>
              <a:rPr lang="ru-RU" sz="2800" dirty="0"/>
              <a:t> </a:t>
            </a:r>
            <a:r>
              <a:rPr lang="ru-RU" sz="2800" dirty="0" err="1"/>
              <a:t>Мусаевич</a:t>
            </a:r>
            <a:endParaRPr lang="zh-CN" dirty="0"/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/>
              <a:t>Форма обучения: 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Очная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4980851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/>
              <a:t>Направление подготовки: </a:t>
            </a:r>
            <a:r>
              <a:rPr lang="ru-RU" sz="2400" dirty="0" err="1"/>
              <a:t>ИТиСС</a:t>
            </a:r>
            <a:endParaRPr dirty="0"/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530350" y="150813"/>
            <a:ext cx="8641080" cy="46464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ПУБЛИКАЦИИ В НАУЧНЫХ ИЗДАНИЯХ, НАУЧНЫЕ СТАТЬИ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0" y="1709738"/>
            <a:ext cx="11798300" cy="763587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763713"/>
            <a:ext cx="11426825" cy="3693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 dirty="0">
                <a:latin typeface="Calibri"/>
              </a:rPr>
              <a:t>Научные труды, участие в конференциях,  научные статьи за период обучения </a:t>
            </a:r>
            <a:endParaRPr dirty="0"/>
          </a:p>
        </p:txBody>
      </p:sp>
      <p:graphicFrame>
        <p:nvGraphicFramePr>
          <p:cNvPr id="11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770422"/>
              </p:ext>
            </p:extLst>
          </p:nvPr>
        </p:nvGraphicFramePr>
        <p:xfrm>
          <a:off x="195263" y="2813050"/>
          <a:ext cx="11798300" cy="3114676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4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 dirty="0"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85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1.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2.</a:t>
                      </a:r>
                      <a:endParaRPr/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3.</a:t>
                      </a: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38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4.</a:t>
                      </a: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831080" cy="37274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745555"/>
              </p:ext>
            </p:extLst>
          </p:nvPr>
        </p:nvGraphicFramePr>
        <p:xfrm>
          <a:off x="695400" y="2285992"/>
          <a:ext cx="10040816" cy="438135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 dirty="0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140528" y="314325"/>
            <a:ext cx="759534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019375"/>
              </p:ext>
            </p:extLst>
          </p:nvPr>
        </p:nvGraphicFramePr>
        <p:xfrm>
          <a:off x="738150" y="2143116"/>
          <a:ext cx="10525156" cy="44802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 dirty="0"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 семестр</a:t>
                      </a:r>
                      <a:endParaRPr/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3.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4.</a:t>
                      </a:r>
                      <a:endParaRPr dirty="0"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5.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6.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7.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8.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9.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rgbClr val="0070C0"/>
                          </a:solidFill>
                        </a:rPr>
                        <a:t>10.</a:t>
                      </a:r>
                      <a:endParaRPr>
                        <a:solidFill>
                          <a:srgbClr val="0070C0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497174"/>
              </p:ext>
            </p:extLst>
          </p:nvPr>
        </p:nvGraphicFramePr>
        <p:xfrm>
          <a:off x="191344" y="2136536"/>
          <a:ext cx="11712576" cy="46520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362961"/>
              </p:ext>
            </p:extLst>
          </p:nvPr>
        </p:nvGraphicFramePr>
        <p:xfrm>
          <a:off x="166646" y="2357430"/>
          <a:ext cx="11712575" cy="451061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012975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332845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2905747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РЕЗУЛЬТАТЫ ПРОМЕЖУТОЧНОЙ АТТЕСТАЦИИ 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875563"/>
              </p:ext>
            </p:extLst>
          </p:nvPr>
        </p:nvGraphicFramePr>
        <p:xfrm>
          <a:off x="166646" y="2357430"/>
          <a:ext cx="11712575" cy="426141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п/п</a:t>
                      </a: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Наименование дисциплины</a:t>
                      </a:r>
                      <a:endParaRPr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 семестр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dirty="0">
                          <a:solidFill>
                            <a:schemeClr val="accent1"/>
                          </a:solidFill>
                        </a:rPr>
                        <a:t>11.</a:t>
                      </a:r>
                      <a:endParaRPr dirty="0">
                        <a:solidFill>
                          <a:schemeClr val="accent1"/>
                        </a:solidFill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983480" cy="37174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b="1">
                <a:solidFill>
                  <a:srgbClr val="4175B5"/>
                </a:solidFill>
              </a:rPr>
              <a:t>Оценки, полученные на экзаменах и зачетах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753938" y="314325"/>
            <a:ext cx="11174710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ВЫПОЛНЕННЫЕ КУРСОВЫЕ РАБОТЫ (ПРОЕКТЫ) ПРИ НАЛИЧИИ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69966"/>
              </p:ext>
            </p:extLst>
          </p:nvPr>
        </p:nvGraphicFramePr>
        <p:xfrm>
          <a:off x="239712" y="1770361"/>
          <a:ext cx="11712575" cy="2346756"/>
        </p:xfrm>
        <a:graphic>
          <a:graphicData uri="http://schemas.openxmlformats.org/drawingml/2006/table">
            <a:tbl>
              <a:tblPr/>
              <a:tblGrid>
                <a:gridCol w="3912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24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75967">
                  <a:extLst>
                    <a:ext uri="{9D8B030D-6E8A-4147-A177-3AD203B41FA5}">
                      <a16:colId xmlns:a16="http://schemas.microsoft.com/office/drawing/2014/main" val="61730152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+mn-cs"/>
                        </a:rPr>
                        <a:t>Наименование дисциплины</a:t>
                      </a:r>
                      <a:endParaRPr lang="ru-RU" sz="1400"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dirty="0"/>
                        <a:t>Наименование курсовой работы (проекта)</a:t>
                      </a: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Оценка</a:t>
                      </a:r>
                      <a:endParaRPr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1" i="0" u="none" strike="noStrike" cap="none" dirty="0">
                        <a:ln>
                          <a:noFill/>
                        </a:ln>
                        <a:solidFill>
                          <a:srgbClr val="4175B5"/>
                        </a:solidFill>
                        <a:latin typeface="Calibri"/>
                        <a:cs typeface="Arial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alibri"/>
                          <a:cs typeface="Arial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Arial"/>
                          <a:cs typeface="Arial"/>
                        </a:rPr>
                        <a:t>4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34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379412" y="169862"/>
            <a:ext cx="10974387" cy="1423987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 algn="ctr">
              <a:defRPr/>
            </a:pPr>
            <a:r>
              <a:rPr lang="ru-RU" sz="3600" dirty="0"/>
              <a:t>Участие в общественно-значимых мероприятиях международного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45041"/>
            <a:ext cx="10972800" cy="4369680"/>
            <a:chOff x="0" y="9878"/>
            <a:chExt cx="10972800" cy="4369680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 dirty="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48412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7395" y="-10689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460500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>
              <a:defRPr/>
            </a:pPr>
            <a:r>
              <a:rPr lang="ru-RU" sz="3600" dirty="0"/>
              <a:t>Участие в общественно-значимых мероприятиях всероссийского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35163"/>
            <a:ext cx="10972800" cy="4389437"/>
            <a:chOff x="0" y="0"/>
            <a:chExt cx="10972800" cy="4389437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8659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4772"/>
            <a:ext cx="967012" cy="96701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DBD3775-D059-4DEC-8431-184CA8FDC513}"/>
              </a:ext>
            </a:extLst>
          </p:cNvPr>
          <p:cNvSpPr txBox="1"/>
          <p:nvPr/>
        </p:nvSpPr>
        <p:spPr>
          <a:xfrm>
            <a:off x="1187474" y="2002152"/>
            <a:ext cx="77221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</a:rPr>
              <a:t>Всероссийский онлайн - диктант по информационным технологиям «ИТ-диктант»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365125"/>
            <a:ext cx="10515600" cy="1460500"/>
          </a:xfrm>
          <a:prstGeom prst="rect">
            <a:avLst/>
          </a:prstGeom>
          <a:solidFill>
            <a:srgbClr val="5B9BD5"/>
          </a:solidFill>
        </p:spPr>
        <p:txBody>
          <a:bodyPr/>
          <a:lstStyle/>
          <a:p>
            <a:pPr>
              <a:defRPr/>
            </a:pPr>
            <a:r>
              <a:rPr lang="ru-RU" sz="3600" dirty="0"/>
              <a:t>Участие в общественно-значимых мероприятиях республиканского уровня</a:t>
            </a:r>
            <a:endParaRPr dirty="0"/>
          </a:p>
        </p:txBody>
      </p:sp>
      <p:grpSp>
        <p:nvGrpSpPr>
          <p:cNvPr id="5" name="Содержимое 3"/>
          <p:cNvGrpSpPr/>
          <p:nvPr/>
        </p:nvGrpSpPr>
        <p:grpSpPr bwMode="auto">
          <a:xfrm>
            <a:off x="609600" y="1945041"/>
            <a:ext cx="10972800" cy="4369680"/>
            <a:chOff x="0" y="9878"/>
            <a:chExt cx="10972800" cy="4369680"/>
          </a:xfrm>
        </p:grpSpPr>
        <p:sp>
          <p:nvSpPr>
            <p:cNvPr id="6" name="Прямоугольник 5"/>
            <p:cNvSpPr/>
            <p:nvPr/>
          </p:nvSpPr>
          <p:spPr bwMode="auto">
            <a:xfrm>
              <a:off x="0" y="2165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7" name="Скругленный прямоугольник 6"/>
            <p:cNvSpPr/>
            <p:nvPr/>
          </p:nvSpPr>
          <p:spPr bwMode="auto">
            <a:xfrm>
              <a:off x="548640" y="987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8" name="Прямоугольник 7"/>
            <p:cNvSpPr/>
            <p:nvPr/>
          </p:nvSpPr>
          <p:spPr bwMode="auto">
            <a:xfrm>
              <a:off x="0" y="8515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9" name="Скругленный прямоугольник 8"/>
            <p:cNvSpPr/>
            <p:nvPr/>
          </p:nvSpPr>
          <p:spPr bwMode="auto">
            <a:xfrm>
              <a:off x="548640" y="6449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0" name="Прямоугольник 9"/>
            <p:cNvSpPr/>
            <p:nvPr/>
          </p:nvSpPr>
          <p:spPr bwMode="auto">
            <a:xfrm>
              <a:off x="0" y="148659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1" name="Скругленный прямоугольник 10"/>
            <p:cNvSpPr/>
            <p:nvPr/>
          </p:nvSpPr>
          <p:spPr bwMode="auto">
            <a:xfrm>
              <a:off x="548640" y="127995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2" name="Прямоугольник 11"/>
            <p:cNvSpPr/>
            <p:nvPr/>
          </p:nvSpPr>
          <p:spPr bwMode="auto">
            <a:xfrm>
              <a:off x="0" y="212163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3" name="Скругленный прямоугольник 12"/>
            <p:cNvSpPr/>
            <p:nvPr/>
          </p:nvSpPr>
          <p:spPr bwMode="auto">
            <a:xfrm>
              <a:off x="548640" y="191499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4" name="Прямоугольник 13"/>
            <p:cNvSpPr/>
            <p:nvPr/>
          </p:nvSpPr>
          <p:spPr bwMode="auto">
            <a:xfrm>
              <a:off x="0" y="275667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5" name="Скругленный прямоугольник 14"/>
            <p:cNvSpPr/>
            <p:nvPr/>
          </p:nvSpPr>
          <p:spPr bwMode="auto">
            <a:xfrm>
              <a:off x="548640" y="255003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6" name="Прямоугольник 15"/>
            <p:cNvSpPr/>
            <p:nvPr/>
          </p:nvSpPr>
          <p:spPr bwMode="auto">
            <a:xfrm>
              <a:off x="0" y="339171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7" name="Скругленный прямоугольник 16"/>
            <p:cNvSpPr/>
            <p:nvPr/>
          </p:nvSpPr>
          <p:spPr bwMode="auto">
            <a:xfrm>
              <a:off x="480487" y="3192699"/>
              <a:ext cx="7819524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  <p:sp>
          <p:nvSpPr>
            <p:cNvPr id="18" name="Прямоугольник 17"/>
            <p:cNvSpPr/>
            <p:nvPr/>
          </p:nvSpPr>
          <p:spPr bwMode="auto">
            <a:xfrm>
              <a:off x="0" y="4026758"/>
              <a:ext cx="10972800" cy="352800"/>
            </a:xfrm>
            <a:prstGeom prst="rect">
              <a:avLst/>
            </a:prstGeom>
            <a:solidFill>
              <a:schemeClr val="lt1">
                <a:hueOff val="0"/>
                <a:satOff val="0"/>
                <a:lumOff val="0"/>
                <a:alphaOff val="0"/>
                <a:alpha val="90000"/>
              </a:schemeClr>
            </a:solidFill>
            <a:ln w="25400" cap="flat" cmpd="sng" algn="ctr">
              <a:solidFill>
                <a:schemeClr val="accen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/>
          </p:style>
        </p:sp>
        <p:sp>
          <p:nvSpPr>
            <p:cNvPr id="19" name="Скругленный прямоугольник 18"/>
            <p:cNvSpPr/>
            <p:nvPr/>
          </p:nvSpPr>
          <p:spPr bwMode="auto">
            <a:xfrm>
              <a:off x="548640" y="3820118"/>
              <a:ext cx="7680960" cy="41328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  <a:ln w="25400" cap="flat" cmpd="sng" algn="ctr"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  <a:prstDash val="solid"/>
            </a:ln>
          </p:spPr>
          <p:style>
            <a:lnRef idx="2">
              <a:srgbClr val="000000"/>
            </a:lnRef>
            <a:fillRef idx="1">
              <a:srgbClr val="000000"/>
            </a:fillRef>
            <a:effectRef idx="0">
              <a:srgbClr val="000000"/>
            </a:effectRef>
            <a:fontRef idx="minor">
              <a:schemeClr val="lt1"/>
            </a:fontRef>
          </p:style>
          <p:txBody>
            <a:bodyPr spcFirstLastPara="0" vert="horz" wrap="square" lIns="290322" tIns="0" rIns="290322" bIns="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1400"/>
            </a:p>
          </p:txBody>
        </p: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26979"/>
            <a:ext cx="983432" cy="98343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781175" y="271463"/>
            <a:ext cx="8626475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/>
              <a:t>УЧАСТИЕ В НАУЧНО-ПРАКТИЧЕСКИХ КОНФЕРЕНЦИЯХ</a:t>
            </a:r>
            <a:endParaRPr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195263" y="1709738"/>
            <a:ext cx="11798300" cy="763587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763713"/>
            <a:ext cx="11426825" cy="64611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>
                <a:latin typeface="Calibri"/>
              </a:rPr>
              <a:t>Основные тезисы работы были представлены на</a:t>
            </a:r>
            <a:endParaRPr/>
          </a:p>
          <a:p>
            <a:pPr algn="ctr">
              <a:defRPr/>
            </a:pPr>
            <a:r>
              <a:rPr lang="ru-RU" i="1">
                <a:latin typeface="Calibri"/>
              </a:rPr>
              <a:t>научно-практических конференциях:</a:t>
            </a:r>
            <a:endParaRPr/>
          </a:p>
        </p:txBody>
      </p:sp>
      <p:graphicFrame>
        <p:nvGraphicFramePr>
          <p:cNvPr id="11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869268"/>
              </p:ext>
            </p:extLst>
          </p:nvPr>
        </p:nvGraphicFramePr>
        <p:xfrm>
          <a:off x="195263" y="2813050"/>
          <a:ext cx="11798300" cy="2231628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1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 dirty="0"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 dirty="0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 dirty="0"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88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b="0" i="0" u="none" strike="noStrike" cap="none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latin typeface="+mn-lt"/>
                          <a:cs typeface="Arial"/>
                        </a:rPr>
                        <a:t>1.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988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latin typeface="+mn-lt"/>
                        </a:rPr>
                        <a:t>2.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7357458"/>
                  </a:ext>
                </a:extLst>
              </a:tr>
              <a:tr h="65375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latin typeface="+mn-lt"/>
                        </a:rPr>
                        <a:t>3.</a:t>
                      </a:r>
                      <a:endParaRPr sz="1600" dirty="0">
                        <a:solidFill>
                          <a:srgbClr val="0070C0"/>
                        </a:solidFill>
                        <a:latin typeface="+mn-lt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10" marB="4571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522787" cy="3381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781175" y="271463"/>
            <a:ext cx="8626475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/>
              <a:t>УЧАСТИЕ В НАУЧНО-ПРАКТИЧЕСКИХ КОНФЕРЕНЦИЯХ</a:t>
            </a:r>
            <a:endParaRPr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95263" y="1711325"/>
          <a:ext cx="11798300" cy="1806577"/>
        </p:xfrm>
        <a:graphic>
          <a:graphicData uri="http://schemas.openxmlformats.org/drawingml/2006/table">
            <a:tbl>
              <a:tblPr/>
              <a:tblGrid>
                <a:gridCol w="78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16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49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811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№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п/п</a:t>
                      </a:r>
                      <a:endParaRPr lang="ru-RU" sz="1400" b="1" i="0" u="none" strike="noStrike" cap="none">
                        <a:ln>
                          <a:noFill/>
                        </a:ln>
                        <a:solidFill>
                          <a:srgbClr val="4175B5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Наименование работы,</a:t>
                      </a:r>
                      <a:endParaRPr/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ее вид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Выходные данные*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1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Соавторы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709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1.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375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rgbClr val="4175B5"/>
                          </a:solidFill>
                          <a:latin typeface="Constantia"/>
                          <a:cs typeface="Arial"/>
                        </a:rPr>
                        <a:t>2.</a:t>
                      </a:r>
                      <a:endParaRPr/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Constantia"/>
                        <a:cs typeface="Arial"/>
                      </a:endParaRPr>
                    </a:p>
                  </a:txBody>
                  <a:tcPr marT="45699" marB="45699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Прямоугольник 10"/>
          <p:cNvSpPr>
            <a:spLocks noChangeArrowheads="1"/>
          </p:cNvSpPr>
          <p:nvPr/>
        </p:nvSpPr>
        <p:spPr bwMode="auto">
          <a:xfrm>
            <a:off x="119063" y="6403975"/>
            <a:ext cx="4522787" cy="33813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1600" b="1">
                <a:solidFill>
                  <a:srgbClr val="1F497D"/>
                </a:solidFill>
                <a:latin typeface="Calibri"/>
              </a:rPr>
              <a:t>* - Оформляются в соответствии с ГОСТ 7.1-2003 </a:t>
            </a:r>
            <a:endParaRPr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8E3FB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4304476" y="400497"/>
            <a:ext cx="3579874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СТРУКТУРА ВКР (НКР)</a:t>
            </a:r>
            <a:endParaRPr dirty="0"/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6"/>
          <p:cNvSpPr/>
          <p:nvPr/>
        </p:nvSpPr>
        <p:spPr bwMode="auto">
          <a:xfrm>
            <a:off x="191315" y="170973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TextBox 7"/>
          <p:cNvSpPr>
            <a:spLocks/>
          </p:cNvSpPr>
          <p:nvPr/>
        </p:nvSpPr>
        <p:spPr bwMode="auto">
          <a:xfrm>
            <a:off x="385762" y="1828800"/>
            <a:ext cx="11426825" cy="9239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i="1" dirty="0">
                <a:latin typeface="Calibri"/>
              </a:rPr>
              <a:t>СОДЕРЖАТЕЛЬНАЯ ЧАСТЬ ВКР (НКР) РАЗДЕЛЕНА НА ____ ГЛАВ(Ы),</a:t>
            </a:r>
            <a:endParaRPr dirty="0"/>
          </a:p>
          <a:p>
            <a:pPr algn="ctr">
              <a:defRPr/>
            </a:pPr>
            <a:r>
              <a:rPr lang="ru-RU" i="1" dirty="0">
                <a:latin typeface="Calibri"/>
              </a:rPr>
              <a:t>СТРУКТУРИРОВАННЫЕ В СООТВЕТСТВИИ С ЛОГИКОЙ РАСКРЫТИЯ ТЕМЫ И РЕШЕНИЯ</a:t>
            </a:r>
            <a:endParaRPr dirty="0"/>
          </a:p>
          <a:p>
            <a:pPr algn="ctr">
              <a:defRPr/>
            </a:pPr>
            <a:r>
              <a:rPr lang="ru-RU" i="1" dirty="0">
                <a:latin typeface="Calibri"/>
              </a:rPr>
              <a:t>ПРОБЛЕМЫ ИССЛЕДОВАНИЯ</a:t>
            </a:r>
            <a:endParaRPr dirty="0"/>
          </a:p>
        </p:txBody>
      </p:sp>
      <p:sp>
        <p:nvSpPr>
          <p:cNvPr id="11" name="Прямоугольник 11"/>
          <p:cNvSpPr/>
          <p:nvPr/>
        </p:nvSpPr>
        <p:spPr bwMode="auto">
          <a:xfrm>
            <a:off x="191315" y="3098800"/>
            <a:ext cx="11798300" cy="3470275"/>
          </a:xfrm>
          <a:prstGeom prst="rect">
            <a:avLst/>
          </a:prstGeom>
          <a:solidFill>
            <a:srgbClr val="D0E4FC"/>
          </a:solidFill>
          <a:ln>
            <a:solidFill>
              <a:srgbClr val="B3CA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2"/>
          <p:cNvSpPr>
            <a:spLocks/>
          </p:cNvSpPr>
          <p:nvPr/>
        </p:nvSpPr>
        <p:spPr bwMode="auto">
          <a:xfrm>
            <a:off x="3690938" y="3297238"/>
            <a:ext cx="676275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 marL="342900" indent="-342900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solidFill>
                  <a:srgbClr val="4175B5"/>
                </a:solidFill>
                <a:latin typeface="+mn-lt"/>
                <a:cs typeface="+mn-cs"/>
              </a:rPr>
              <a:t>______________________________________________________</a:t>
            </a:r>
            <a:endParaRPr dirty="0"/>
          </a:p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4175B5"/>
              </a:solidFill>
              <a:latin typeface="+mn-lt"/>
              <a:cs typeface="+mn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Участие в общественной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Стратегическая сессия «Развитие системы среднего профессионального образования в СКФО», организатор технической части</a:t>
            </a: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592</Words>
  <Application>Microsoft Office PowerPoint</Application>
  <DocSecurity>0</DocSecurity>
  <PresentationFormat>Широкоэкранный</PresentationFormat>
  <Paragraphs>208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Constantia</vt:lpstr>
      <vt:lpstr>Franklin Gothic Heavy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Участие в общественно-значимых мероприятиях международного уровня</vt:lpstr>
      <vt:lpstr>Участие в общественно-значимых мероприятиях всероссийского уровня</vt:lpstr>
      <vt:lpstr>Участие в общественно-значимых мероприятиях республиканского уровня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74</cp:revision>
  <dcterms:created xsi:type="dcterms:W3CDTF">2017-02-20T01:33:13Z</dcterms:created>
  <dcterms:modified xsi:type="dcterms:W3CDTF">2026-10-26T09:16:57Z</dcterms:modified>
  <dc:identifier/>
  <dc:language/>
  <cp:version/>
</cp:coreProperties>
</file>