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ifM5aOIh4ioc9DoQ1TxAvsfdOK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6A80174-1D63-41EF-A5EA-75294DA82411}">
  <a:tblStyle styleId="{96A80174-1D63-41EF-A5EA-75294DA8241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1500" y="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2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4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6:notes"/>
          <p:cNvSpPr txBox="1">
            <a:spLocks noGrp="1"/>
          </p:cNvSpPr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801688"/>
            <a:ext cx="5667375" cy="4010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>
  <p:cSld name="Title and Content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1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9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dt" idx="10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"/>
          <p:cNvSpPr/>
          <p:nvPr/>
        </p:nvSpPr>
        <p:spPr>
          <a:xfrm>
            <a:off x="610630" y="1390285"/>
            <a:ext cx="9784531" cy="529804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spcFirstLastPara="1" wrap="square" lIns="0" tIns="1308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Чеченский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государственный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университет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А. А. </a:t>
            </a:r>
            <a:r>
              <a:rPr lang="en-US" sz="255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Кадырова</a:t>
            </a:r>
            <a: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br>
              <a:rPr lang="en-US" sz="255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</a:t>
            </a:r>
            <a:b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</a:t>
            </a:r>
            <a:r>
              <a:rPr lang="en-US" sz="19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-US" sz="19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sz="255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5427169" y="1410625"/>
            <a:ext cx="20954" cy="15875"/>
          </a:xfrm>
          <a:custGeom>
            <a:avLst/>
            <a:gdLst/>
            <a:ahLst/>
            <a:cxn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</a:t>
            </a:r>
            <a:r>
              <a:rPr lang="en-US" sz="3200" b="1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3200" b="1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Магистра </a:t>
            </a:r>
            <a:endParaRPr sz="3200" b="1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" name="Google Shape;58;p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000" cy="15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9050" rIns="0" bIns="0" anchor="t" anchorCtr="0">
            <a:spAutoFit/>
          </a:bodyPr>
          <a:lstStyle/>
          <a:p>
            <a:pPr marL="1800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Умаева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Раяна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Идрисовна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>
                <a:solidFill>
                  <a:srgbClr val="27079B"/>
                </a:solidFill>
              </a:rPr>
              <a:t> 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dirty="0">
                <a:solidFill>
                  <a:srgbClr val="27079B"/>
                </a:solidFill>
              </a:rPr>
              <a:t> </a:t>
            </a:r>
            <a:endParaRPr sz="1900" b="0" i="0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0" lvl="0" indent="0" algn="l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обучения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900" b="1" i="1" u="none" strike="noStrike" cap="none" dirty="0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0" i="0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подготовки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04.0</a:t>
            </a:r>
            <a:r>
              <a:rPr lang="ru-RU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lang="en-US" sz="1900" b="0" i="0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.01 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endParaRPr dirty="0"/>
          </a:p>
          <a:p>
            <a:pPr marL="180000" marR="5080" lvl="0" indent="0" algn="l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None/>
            </a:pPr>
            <a:r>
              <a:rPr lang="en-US" sz="1900" b="0" i="0" u="sng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</a:t>
            </a:r>
            <a:r>
              <a:rPr lang="en-US" sz="1900" b="0" i="0" u="sng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</a:t>
            </a:r>
            <a:r>
              <a:rPr lang="en-US" sz="1900" b="1" i="1" u="none" strike="noStrike" cap="none" dirty="0" err="1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  <a:r>
              <a:rPr lang="en-US" sz="1900" b="1" i="1" u="none" strike="noStrike" cap="none" dirty="0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»</a:t>
            </a:r>
            <a:endParaRPr dirty="0"/>
          </a:p>
        </p:txBody>
      </p:sp>
      <p:sp>
        <p:nvSpPr>
          <p:cNvPr id="59" name="Google Shape;59;p1"/>
          <p:cNvSpPr/>
          <p:nvPr/>
        </p:nvSpPr>
        <p:spPr>
          <a:xfrm>
            <a:off x="4601309" y="5152813"/>
            <a:ext cx="45720" cy="15875"/>
          </a:xfrm>
          <a:custGeom>
            <a:avLst/>
            <a:gdLst/>
            <a:ahLst/>
            <a:cxn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737DCB-0DA6-4CDC-8BAE-87021ED034B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2638" t="9675" r="14924" b="38300"/>
          <a:stretch/>
        </p:blipFill>
        <p:spPr>
          <a:xfrm>
            <a:off x="1239971" y="2046948"/>
            <a:ext cx="2731998" cy="376683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65B8E4-BBB5-4BA0-8A1C-38B3D7949B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2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  <a:endParaRPr/>
          </a:p>
        </p:txBody>
      </p:sp>
      <p:sp>
        <p:nvSpPr>
          <p:cNvPr id="73" name="Google Shape;73;p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2"/>
          <p:cNvSpPr txBox="1"/>
          <p:nvPr/>
        </p:nvSpPr>
        <p:spPr>
          <a:xfrm>
            <a:off x="825550" y="1709739"/>
            <a:ext cx="9042300" cy="460500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70175" rIns="0" bIns="0" anchor="t" anchorCtr="0">
            <a:spAutoFit/>
          </a:bodyPr>
          <a:lstStyle/>
          <a:p>
            <a:pPr marL="76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</a:t>
            </a:r>
            <a:r>
              <a:rPr lang="en-US" sz="1900" b="1" i="0" u="none" strike="noStrike" cap="none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зачислении</a:t>
            </a:r>
            <a:r>
              <a:rPr lang="en-US" sz="19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280/03-22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900" b="1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19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.08.202</a:t>
            </a:r>
            <a:r>
              <a:rPr lang="ru-RU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г. </a:t>
            </a:r>
            <a:endParaRPr sz="19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8E12C39-8832-4C61-B818-0CBD8A78D3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88" name="Google Shape;88;p3"/>
          <p:cNvGraphicFramePr/>
          <p:nvPr>
            <p:extLst>
              <p:ext uri="{D42A27DB-BD31-4B8C-83A1-F6EECF244321}">
                <p14:modId xmlns:p14="http://schemas.microsoft.com/office/powerpoint/2010/main" val="1037313484"/>
              </p:ext>
            </p:extLst>
          </p:nvPr>
        </p:nvGraphicFramePr>
        <p:xfrm>
          <a:off x="568216" y="2136775"/>
          <a:ext cx="9762475" cy="3650928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4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6379">
                  <a:extLst>
                    <a:ext uri="{9D8B030D-6E8A-4147-A177-3AD203B41FA5}">
                      <a16:colId xmlns:a16="http://schemas.microsoft.com/office/drawing/2014/main" val="248004708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dirty="0"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4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</a:t>
                      </a:r>
                      <a:r>
                        <a:rPr lang="en-US" sz="1600" b="0" u="none" strike="noStrike" cap="none" dirty="0" err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семестр</a:t>
                      </a:r>
                      <a:endParaRPr dirty="0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неорганической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778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 атмосферы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проблемы неорганической химии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экспериментальные методы в химической лаборатории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 спорт </a:t>
                      </a:r>
                      <a:endParaRPr dirty="0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Методы анализа и представление научных результатов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традиционная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культура</a:t>
                      </a:r>
                      <a:r>
                        <a:rPr lang="en-US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и </a:t>
                      </a:r>
                      <a:r>
                        <a:rPr lang="en-US" sz="1400" u="none" strike="noStrike" cap="none" dirty="0" err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этика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Философские проблемы химии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ru-RU" dirty="0"/>
                        <a:t>7.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1843227"/>
                  </a:ext>
                </a:extLst>
              </a:tr>
              <a:tr h="316550">
                <a:tc gridSpan="2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dirty="0"/>
                        <a:t>8.</a:t>
                      </a:r>
                      <a:endParaRPr dirty="0"/>
                    </a:p>
                  </a:txBody>
                  <a:tcPr marL="91450" marR="91450" marT="45725" marB="457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Управление проектами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 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413743"/>
                  </a:ext>
                </a:extLst>
              </a:tr>
            </a:tbl>
          </a:graphicData>
        </a:graphic>
      </p:graphicFrame>
      <p:sp>
        <p:nvSpPr>
          <p:cNvPr id="89" name="Google Shape;89;p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3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883F2E7-0A8B-4C96-AAE0-0A69226F2F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  <a:endParaRPr/>
          </a:p>
        </p:txBody>
      </p:sp>
      <p:graphicFrame>
        <p:nvGraphicFramePr>
          <p:cNvPr id="104" name="Google Shape;104;p4"/>
          <p:cNvGraphicFramePr/>
          <p:nvPr>
            <p:extLst>
              <p:ext uri="{D42A27DB-BD31-4B8C-83A1-F6EECF244321}">
                <p14:modId xmlns:p14="http://schemas.microsoft.com/office/powerpoint/2010/main" val="2516571700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Иностранный язык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  <a:sym typeface="Times New Roman"/>
                        </a:rPr>
                        <a:t>Культурология </a:t>
                      </a:r>
                      <a:endParaRPr sz="1400" u="none" strike="noStrike" cap="none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Компьютерные технологии в химической науке и в производстве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Водные растворы электролитов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 algn="ctr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Психология и педагогика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Физические методы исследование неорганических веществ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зачет</a:t>
                      </a: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5" name="Google Shape;105;p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22808C6-91F3-453F-982B-BD288EF4BB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20" name="Google Shape;120;p5"/>
          <p:cNvGraphicFramePr/>
          <p:nvPr>
            <p:extLst>
              <p:ext uri="{D42A27DB-BD31-4B8C-83A1-F6EECF244321}">
                <p14:modId xmlns:p14="http://schemas.microsoft.com/office/powerpoint/2010/main" val="3802009572"/>
              </p:ext>
            </p:extLst>
          </p:nvPr>
        </p:nvGraphicFramePr>
        <p:xfrm>
          <a:off x="568216" y="2136775"/>
          <a:ext cx="9762475" cy="2801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1" name="Google Shape;121;p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83C78FD-3B59-4C6B-A97F-D05AA896DE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36" name="Google Shape;136;p6"/>
          <p:cNvGraphicFramePr/>
          <p:nvPr>
            <p:extLst>
              <p:ext uri="{D42A27DB-BD31-4B8C-83A1-F6EECF244321}">
                <p14:modId xmlns:p14="http://schemas.microsoft.com/office/powerpoint/2010/main" val="490575304"/>
              </p:ext>
            </p:extLst>
          </p:nvPr>
        </p:nvGraphicFramePr>
        <p:xfrm>
          <a:off x="568216" y="2136775"/>
          <a:ext cx="9762475" cy="15357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ru-RU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US" sz="12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37" name="Google Shape;137;p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5C2860F-5F92-4131-80AF-EE0066709B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52" name="Google Shape;152;p7"/>
          <p:cNvGraphicFramePr/>
          <p:nvPr>
            <p:extLst>
              <p:ext uri="{D42A27DB-BD31-4B8C-83A1-F6EECF244321}">
                <p14:modId xmlns:p14="http://schemas.microsoft.com/office/powerpoint/2010/main" val="1368758687"/>
              </p:ext>
            </p:extLst>
          </p:nvPr>
        </p:nvGraphicFramePr>
        <p:xfrm>
          <a:off x="568216" y="2136775"/>
          <a:ext cx="9762475" cy="24854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tabLst/>
                        <a:defRPr/>
                      </a:pPr>
                      <a:endParaRPr lang="ru-RU"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3" name="Google Shape;153;p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7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0064E5-CDEA-4D20-9255-475916D130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8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68" name="Google Shape;168;p8"/>
          <p:cNvGraphicFramePr/>
          <p:nvPr>
            <p:extLst>
              <p:ext uri="{D42A27DB-BD31-4B8C-83A1-F6EECF244321}">
                <p14:modId xmlns:p14="http://schemas.microsoft.com/office/powerpoint/2010/main" val="2364615210"/>
              </p:ext>
            </p:extLst>
          </p:nvPr>
        </p:nvGraphicFramePr>
        <p:xfrm>
          <a:off x="568216" y="2136775"/>
          <a:ext cx="9762475" cy="311853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dirty="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400"/>
                        <a:buFont typeface="Calibri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69" name="Google Shape;169;p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86E17F4-7F6A-4EF2-8246-1B2015AD5C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184" name="Google Shape;184;p9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5" name="Google Shape;185;p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F1CDFB3-B5C3-4F82-8160-0D43367410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0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0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7496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540635" marR="5080" lvl="0" indent="-2087879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</a:t>
            </a:r>
            <a:r>
              <a:rPr lang="ru-RU" dirty="0"/>
              <a:t>МАГИСТРОВ</a:t>
            </a:r>
            <a:endParaRPr dirty="0"/>
          </a:p>
        </p:txBody>
      </p:sp>
      <p:graphicFrame>
        <p:nvGraphicFramePr>
          <p:cNvPr id="200" name="Google Shape;200;p10"/>
          <p:cNvGraphicFramePr/>
          <p:nvPr/>
        </p:nvGraphicFramePr>
        <p:xfrm>
          <a:off x="568216" y="2136775"/>
          <a:ext cx="9762475" cy="475050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L="91450" marR="91450" marT="45725" marB="4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0">
                <a:tc gridSpan="3"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200"/>
                        <a:buFont typeface="Times New Roman"/>
                        <a:buNone/>
                      </a:pPr>
                      <a:r>
                        <a:rPr lang="en-US" sz="12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0">
                <a:tc>
                  <a:txBody>
                    <a:bodyPr/>
                    <a:lstStyle/>
                    <a:p>
                      <a:pPr marL="342900" marR="0" lvl="0" indent="-228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1" name="Google Shape;201;p10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9DE1EA5-BD9A-4DB8-82D2-A76BD6F2C5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884212" y="363219"/>
            <a:ext cx="8786495" cy="1139190"/>
          </a:xfrm>
          <a:custGeom>
            <a:avLst/>
            <a:gdLst/>
            <a:ahLst/>
            <a:cxn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1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8444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3325" rIns="0" bIns="0" anchor="t" anchorCtr="0">
            <a:spAutoFit/>
          </a:bodyPr>
          <a:lstStyle/>
          <a:p>
            <a:pPr marL="412115" marR="5080" lvl="0" indent="-40005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ru-RU" sz="1800" dirty="0"/>
              <a:t>МАГИСТРАТУРЫ </a:t>
            </a:r>
            <a:r>
              <a:rPr lang="en-US" sz="1800" b="1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ОБЩЕСТВЕННО-ЗНАЧИМЫХ  МЕРОПРИЯТИЯХ МЕЖДУНАРОДНОГО  УРОВНЯ</a:t>
            </a:r>
            <a:endParaRPr sz="1800" b="1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2" name="Google Shape;212;p11"/>
          <p:cNvGraphicFramePr/>
          <p:nvPr/>
        </p:nvGraphicFramePr>
        <p:xfrm>
          <a:off x="879594" y="2019693"/>
          <a:ext cx="9039100" cy="30929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903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Calibri"/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3" name="Google Shape;213;p11"/>
          <p:cNvSpPr/>
          <p:nvPr/>
        </p:nvSpPr>
        <p:spPr>
          <a:xfrm>
            <a:off x="879594" y="1598834"/>
            <a:ext cx="2104906" cy="27359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Google Shape;214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7DB1AC-65B9-4CC3-81D2-A16CB246C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214880" marR="5080" lvl="0" indent="-129032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  <a:endParaRPr/>
          </a:p>
        </p:txBody>
      </p:sp>
      <p:sp>
        <p:nvSpPr>
          <p:cNvPr id="227" name="Google Shape;227;p12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2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2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2050" rIns="0" bIns="0" anchor="t" anchorCtr="0">
            <a:spAutoFit/>
          </a:bodyPr>
          <a:lstStyle/>
          <a:p>
            <a:pPr marL="3282950" marR="2786380" lvl="0" indent="-509270" algn="l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1" name="Google Shape;231;p1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2" name="Google Shape;232;p12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17094B5-CBB2-4B9E-BB83-C234F6F41D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3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3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  <a:endParaRPr/>
          </a:p>
        </p:txBody>
      </p:sp>
      <p:sp>
        <p:nvSpPr>
          <p:cNvPr id="245" name="Google Shape;245;p13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200" marR="0" lvl="0" indent="0" algn="l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Google Shape;246;p1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3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10E651F-1B9E-4FFA-9AF0-4BF0F1196D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49855" marR="5080" lvl="0" indent="-2637790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  <a:endParaRPr/>
          </a:p>
        </p:txBody>
      </p:sp>
      <p:sp>
        <p:nvSpPr>
          <p:cNvPr id="260" name="Google Shape;260;p14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54600" rIns="0" bIns="0" anchor="t" anchorCtr="0">
            <a:spAutoFit/>
          </a:bodyPr>
          <a:lstStyle/>
          <a:p>
            <a:pPr marL="28448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4" name="Google Shape;264;p14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3800" rIns="0" bIns="0" anchor="t" anchorCtr="0">
            <a:spAutoFit/>
          </a:bodyPr>
          <a:lstStyle/>
          <a:p>
            <a:pPr marL="12700" marR="5080" lvl="0" indent="0" algn="l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sz="12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65" name="Google Shape;265;p14"/>
          <p:cNvGraphicFramePr/>
          <p:nvPr/>
        </p:nvGraphicFramePr>
        <p:xfrm>
          <a:off x="739315" y="2706569"/>
          <a:ext cx="9457675" cy="1730080"/>
        </p:xfrm>
        <a:graphic>
          <a:graphicData uri="http://schemas.openxmlformats.org/drawingml/2006/table">
            <a:tbl>
              <a:tblPr firstRow="1" bandRow="1">
                <a:noFill/>
                <a:tableStyleId>{96A80174-1D63-41EF-A5EA-75294DA82411}</a:tableStyleId>
              </a:tblPr>
              <a:tblGrid>
                <a:gridCol w="492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№  </a:t>
                      </a:r>
                      <a:endParaRPr/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528DD5"/>
                          </a:solidFill>
                        </a:rPr>
                        <a:t>п/п</a:t>
                      </a:r>
                      <a:endParaRPr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en-US"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1.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2.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>
                          <a:solidFill>
                            <a:srgbClr val="366092"/>
                          </a:solidFill>
                        </a:rPr>
                        <a:t>3.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7049C1-E470-49E2-8048-3825C81133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5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5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5225" rIns="0" bIns="0" anchor="t" anchorCtr="0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  <a:endParaRPr/>
          </a:p>
        </p:txBody>
      </p:sp>
      <p:sp>
        <p:nvSpPr>
          <p:cNvPr id="278" name="Google Shape;278;p15"/>
          <p:cNvSpPr/>
          <p:nvPr/>
        </p:nvSpPr>
        <p:spPr>
          <a:xfrm>
            <a:off x="741846" y="1685188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5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87950" rIns="0" bIns="0" anchor="t" anchorCtr="0">
            <a:spAutoFit/>
          </a:bodyPr>
          <a:lstStyle/>
          <a:p>
            <a:pPr marL="14224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lang="en-US" sz="1600" b="1" i="0" u="sng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lang="en-US" sz="1600" b="1" i="0" u="none" strike="noStrike" cap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sz="1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5"/>
          <p:cNvSpPr/>
          <p:nvPr/>
        </p:nvSpPr>
        <p:spPr>
          <a:xfrm>
            <a:off x="8463060" y="2091946"/>
            <a:ext cx="36194" cy="13335"/>
          </a:xfrm>
          <a:custGeom>
            <a:avLst/>
            <a:gdLst/>
            <a:ahLst/>
            <a:cxn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5"/>
          <p:cNvSpPr/>
          <p:nvPr/>
        </p:nvSpPr>
        <p:spPr>
          <a:xfrm>
            <a:off x="741846" y="2447862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5"/>
          <p:cNvSpPr/>
          <p:nvPr/>
        </p:nvSpPr>
        <p:spPr>
          <a:xfrm>
            <a:off x="741846" y="2452946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5"/>
          <p:cNvSpPr/>
          <p:nvPr/>
        </p:nvSpPr>
        <p:spPr>
          <a:xfrm>
            <a:off x="741846" y="305291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5"/>
          <p:cNvSpPr/>
          <p:nvPr/>
        </p:nvSpPr>
        <p:spPr>
          <a:xfrm>
            <a:off x="74693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5"/>
          <p:cNvSpPr/>
          <p:nvPr/>
        </p:nvSpPr>
        <p:spPr>
          <a:xfrm>
            <a:off x="10204091" y="2447862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5"/>
          <p:cNvSpPr/>
          <p:nvPr/>
        </p:nvSpPr>
        <p:spPr>
          <a:xfrm>
            <a:off x="741846" y="3210536"/>
            <a:ext cx="9467850" cy="610235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5"/>
          <p:cNvSpPr/>
          <p:nvPr/>
        </p:nvSpPr>
        <p:spPr>
          <a:xfrm>
            <a:off x="741846" y="3215621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741846" y="381559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4693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10204091" y="3210536"/>
            <a:ext cx="0" cy="61023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41846" y="3973211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41846" y="397829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41846" y="4578265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74693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0204091" y="3973211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5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5"/>
          <p:cNvSpPr/>
          <p:nvPr/>
        </p:nvSpPr>
        <p:spPr>
          <a:xfrm>
            <a:off x="741846" y="4756223"/>
            <a:ext cx="9467850" cy="610234"/>
          </a:xfrm>
          <a:custGeom>
            <a:avLst/>
            <a:gdLst/>
            <a:ahLst/>
            <a:cxn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5"/>
          <p:cNvSpPr/>
          <p:nvPr/>
        </p:nvSpPr>
        <p:spPr>
          <a:xfrm>
            <a:off x="741846" y="476130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5"/>
          <p:cNvSpPr/>
          <p:nvPr/>
        </p:nvSpPr>
        <p:spPr>
          <a:xfrm>
            <a:off x="741846" y="5361277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5"/>
          <p:cNvSpPr/>
          <p:nvPr/>
        </p:nvSpPr>
        <p:spPr>
          <a:xfrm>
            <a:off x="74693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5"/>
          <p:cNvSpPr/>
          <p:nvPr/>
        </p:nvSpPr>
        <p:spPr>
          <a:xfrm>
            <a:off x="10204091" y="4756223"/>
            <a:ext cx="0" cy="610234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83FD1A31-DA51-4178-93E6-D4D29789FD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6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2611120" marR="5080" lvl="0" indent="-2599055" algn="l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lang="en-US" sz="1900" b="1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lang="en-US" sz="19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>
            <a:off x="589311" y="1075048"/>
            <a:ext cx="9762490" cy="32575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589311" y="1125894"/>
            <a:ext cx="2084704" cy="244475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/>
            <a:ahLst/>
            <a:cxn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741846" y="2717340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741846" y="5503643"/>
            <a:ext cx="9467850" cy="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672505" y="2707103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6"/>
          <p:cNvSpPr/>
          <p:nvPr/>
        </p:nvSpPr>
        <p:spPr>
          <a:xfrm>
            <a:off x="10204091" y="2712256"/>
            <a:ext cx="0" cy="27965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6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5" name="Google Shape;325;p16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6" name="Google Shape;326;p16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/>
            <a:ahLst/>
            <a:cxn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6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0" name="Google Shape;330;p16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425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0" i="0" u="sng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sz="145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433325E-B4ED-43ED-8308-E4C541FD50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3105" y="174329"/>
            <a:ext cx="812411" cy="7075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560</Words>
  <Application>Microsoft Office PowerPoint</Application>
  <PresentationFormat>Произвольный</PresentationFormat>
  <Paragraphs>176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МАГИСТРОВ</vt:lpstr>
      <vt:lpstr>РЕЗУЛЬТАТЫ ПРОМЕЖУТОЧНОЙ АТТЕСТАЦИИ  БАКАЛАВРОВ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РЕЗУЛЬТАТЫ ПРОМЕЖУТОЧНОЙ АТТЕСТАЦИИ  МАГИСТРОВ</vt:lpstr>
      <vt:lpstr>УЧАСТИЕ МАГИСТРАТУРЫ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254</dc:creator>
  <cp:lastModifiedBy>254</cp:lastModifiedBy>
  <cp:revision>15</cp:revision>
  <dcterms:created xsi:type="dcterms:W3CDTF">2021-01-17T08:51:20Z</dcterms:created>
  <dcterms:modified xsi:type="dcterms:W3CDTF">2026-10-06T11:08:22Z</dcterms:modified>
</cp:coreProperties>
</file>