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6858000" cx="12192000"/>
  <p:notesSz cx="6858000" cy="12192000"/>
  <p:embeddedFontLst>
    <p:embeddedFont>
      <p:font typeface="Constantia"/>
      <p:regular r:id="rId26"/>
      <p:bold r:id="rId27"/>
      <p:italic r:id="rId28"/>
      <p:boldItalic r:id="rId29"/>
    </p:embeddedFont>
    <p:embeddedFont>
      <p:font typeface="Libre Franklin Black"/>
      <p:bold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2" roundtripDataSignature="AMtx7minpk3kL9DwrlRzn0eV0mpoCRR0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96ED5F4-6F33-43D5-9E78-26BBC6C4280A}">
  <a:tblStyle styleId="{696ED5F4-6F33-43D5-9E78-26BBC6C4280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Constantia-regular.fntdata"/><Relationship Id="rId25" Type="http://schemas.openxmlformats.org/officeDocument/2006/relationships/slide" Target="slides/slide18.xml"/><Relationship Id="rId28" Type="http://schemas.openxmlformats.org/officeDocument/2006/relationships/font" Target="fonts/Constantia-italic.fntdata"/><Relationship Id="rId27" Type="http://schemas.openxmlformats.org/officeDocument/2006/relationships/font" Target="fonts/Constantia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Constantia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LibreFranklinBlack-boldItalic.fntdata"/><Relationship Id="rId30" Type="http://schemas.openxmlformats.org/officeDocument/2006/relationships/font" Target="fonts/LibreFranklinBlack-bold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32" Type="http://customschemas.google.com/relationships/presentationmetadata" Target="meta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9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11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2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3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3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4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5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6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7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17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8:notes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8:notes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2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2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1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Calibri"/>
              <a:buNone/>
              <a:defRPr b="1" sz="5600">
                <a:solidFill>
                  <a:srgbClr val="4CE0E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1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Calibri"/>
              <a:buNone/>
              <a:defRPr b="1" sz="5600" cap="none">
                <a:solidFill>
                  <a:srgbClr val="4AE3A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" type="body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5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D1EAE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6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" type="body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26"/>
          <p:cNvSpPr txBox="1"/>
          <p:nvPr>
            <p:ph idx="2" type="body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6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7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27"/>
          <p:cNvSpPr txBox="1"/>
          <p:nvPr>
            <p:ph idx="2" type="body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3" type="body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4" type="body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27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7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8"/>
          <p:cNvSpPr txBox="1"/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b="0" sz="50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9"/>
          <p:cNvSpPr txBox="1"/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alibri"/>
              <a:buNone/>
              <a:defRPr b="0" sz="26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" type="body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2" type="body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97510" lvl="0" marL="457200" algn="l"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0"/>
          <p:cNvSpPr/>
          <p:nvPr/>
        </p:nvSpPr>
        <p:spPr>
          <a:xfrm flipH="1" rot="-10380000">
            <a:off x="4221163" y="1108075"/>
            <a:ext cx="7010399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30"/>
          <p:cNvSpPr/>
          <p:nvPr/>
        </p:nvSpPr>
        <p:spPr>
          <a:xfrm flipH="1" rot="-10380000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705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0"/>
          <p:cNvSpPr/>
          <p:nvPr/>
        </p:nvSpPr>
        <p:spPr>
          <a:xfrm flipH="1" rot="10800000">
            <a:off x="-12700" y="5816600"/>
            <a:ext cx="1221740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7" name="Google Shape;87;p30"/>
          <p:cNvSpPr/>
          <p:nvPr/>
        </p:nvSpPr>
        <p:spPr>
          <a:xfrm flipH="1" rot="10800000">
            <a:off x="5842000" y="6219825"/>
            <a:ext cx="63500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8" name="Google Shape;88;p30"/>
          <p:cNvSpPr txBox="1"/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alibri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30"/>
          <p:cNvSpPr txBox="1"/>
          <p:nvPr>
            <p:ph idx="1" type="body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>
            <a:lvl1pPr indent="-228600" lvl="0" marL="457200" algn="l">
              <a:spcBef>
                <a:spcPts val="250"/>
              </a:spcBef>
              <a:spcAft>
                <a:spcPts val="0"/>
              </a:spcAft>
              <a:buSzPts val="1235"/>
              <a:buFont typeface="Constantia"/>
              <a:buNone/>
              <a:defRPr sz="1300"/>
            </a:lvl1pPr>
            <a:lvl2pPr indent="-293370" lvl="1" marL="914400" algn="l"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algn="l"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30"/>
          <p:cNvSpPr/>
          <p:nvPr>
            <p:ph idx="2" type="pic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3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0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30"/>
          <p:cNvSpPr txBox="1"/>
          <p:nvPr>
            <p:ph idx="12" type="sldNum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1"/>
          <p:cNvSpPr txBox="1"/>
          <p:nvPr>
            <p:ph idx="1" type="body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3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2"/>
          <p:cNvSpPr txBox="1"/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32"/>
          <p:cNvSpPr txBox="1"/>
          <p:nvPr>
            <p:ph idx="1" type="body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7185" lvl="0" marL="457200" algn="l">
              <a:spcBef>
                <a:spcPts val="0"/>
              </a:spcBef>
              <a:spcAft>
                <a:spcPts val="0"/>
              </a:spcAft>
              <a:buSzPts val="1710"/>
              <a:buChar char="⚫"/>
              <a:defRPr/>
            </a:lvl1pPr>
            <a:lvl2pPr indent="-325755" lvl="1" marL="914400" algn="l">
              <a:spcBef>
                <a:spcPts val="0"/>
              </a:spcBef>
              <a:spcAft>
                <a:spcPts val="0"/>
              </a:spcAft>
              <a:buSzPts val="1530"/>
              <a:buChar char="⚫"/>
              <a:defRPr/>
            </a:lvl2pPr>
            <a:lvl3pPr indent="-308610" lvl="2" marL="1371600" algn="l">
              <a:spcBef>
                <a:spcPts val="0"/>
              </a:spcBef>
              <a:spcAft>
                <a:spcPts val="0"/>
              </a:spcAft>
              <a:buSzPts val="1260"/>
              <a:buChar char="⚫"/>
              <a:defRPr/>
            </a:lvl3pPr>
            <a:lvl4pPr indent="-302895" lvl="3" marL="18288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4pPr>
            <a:lvl5pPr indent="-302895" lvl="4" marL="2286000" algn="l">
              <a:spcBef>
                <a:spcPts val="0"/>
              </a:spcBef>
              <a:spcAft>
                <a:spcPts val="0"/>
              </a:spcAft>
              <a:buSzPts val="1170"/>
              <a:buChar char="⚫"/>
              <a:defRPr/>
            </a:lvl5pPr>
            <a:lvl6pPr indent="-320040" lvl="5" marL="27432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3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2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7" name="Google Shape;7;p20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8" name="Google Shape;8;p20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0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0" name="Google Shape;10;p2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D0E9E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3" name="Google Shape;13;p20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4" name="Google Shape;14;p20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0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4" name="Google Shape;24;p19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5" name="Google Shape;25;p19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9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27" name="Google Shape;27;p1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3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rgbClr val="045C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0" name="Google Shape;30;p19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1" name="Google Shape;31;p19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9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"/>
          <p:cNvSpPr/>
          <p:nvPr/>
        </p:nvSpPr>
        <p:spPr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ФГБОУ ВО   &lt;&lt;Чеченский государственный университет им. А.А.Кадырова&gt;&gt;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"/>
          <p:cNvSpPr/>
          <p:nvPr/>
        </p:nvSpPr>
        <p:spPr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Медицинский институт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Портфолио</a:t>
            </a:r>
            <a:r>
              <a:rPr b="0" i="0" lang="ru-RU" sz="4000" u="none" cap="none" strike="noStrike">
                <a:solidFill>
                  <a:srgbClr val="FF000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 </a:t>
            </a:r>
            <a:r>
              <a:rPr b="0" i="0" lang="ru-RU" sz="4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специалиста</a:t>
            </a:r>
            <a:endParaRPr b="0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800" u="none" cap="none" strike="noStrik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ФИО</a:t>
            </a:r>
            <a:r>
              <a:rPr b="0" i="0" lang="ru-RU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ru-RU" sz="2800">
                <a:solidFill>
                  <a:schemeClr val="lt1"/>
                </a:solidFill>
              </a:rPr>
              <a:t> Гуноев Ахмед Вахаевич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Форма обучения:  </a:t>
            </a: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Направление подготовки: Педиатрия</a:t>
            </a:r>
            <a:endParaRPr b="0" i="0" sz="2400" u="none" cap="none" strike="noStrike">
              <a:solidFill>
                <a:srgbClr val="D9D9D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                  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2400" u="none" cap="none" strike="noStrike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Профиль</a:t>
            </a:r>
            <a:r>
              <a:rPr b="0" i="0" lang="ru-RU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b="0" i="0" sz="2400" u="sng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7" name="Google Shape;11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32317" y="-51848"/>
            <a:ext cx="3323679" cy="33236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/>
          <p:nvPr/>
        </p:nvSpPr>
        <p:spPr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ПУБЛИКАЦИИ В НАУЧНЫХ ИЗДАНИЯХ, НАУЧНЫЕ СТАТЬИ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Научные труды, участие в конференциях,  научные статьи за период обучения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8" name="Google Shape;128;p2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3.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4.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9" name="Google Shape;129;p2"/>
          <p:cNvSpPr/>
          <p:nvPr/>
        </p:nvSpPr>
        <p:spPr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1" i="0" sz="1600" u="none" cap="none" strike="noStrike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493992" y="208596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891150"/>
                <a:gridCol w="4687875"/>
                <a:gridCol w="4490475"/>
              </a:tblGrid>
              <a:tr h="5039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6425">
                <a:tc gridSpan="3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55725">
                <a:tc>
                  <a:txBody>
                    <a:bodyPr/>
                    <a:lstStyle/>
                    <a:p>
                      <a:pPr indent="-342900" lvl="0" marL="34290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800"/>
                        <a:buFont typeface="Constantia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</a:rPr>
                        <a:t>1.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Правоведение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Мед.информатика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Химия общая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ОРГ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Латинский язык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Лекарственные растения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572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НВП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Биоэтика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Биология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Норм.анатомия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0" name="Google Shape;140;p3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1" i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/>
          <p:nvPr/>
        </p:nvSpPr>
        <p:spPr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0" name="Google Shape;150;p4"/>
          <p:cNvGraphicFramePr/>
          <p:nvPr/>
        </p:nvGraphicFramePr>
        <p:xfrm>
          <a:off x="494310" y="20859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931550"/>
                <a:gridCol w="5248300"/>
                <a:gridCol w="4345300"/>
              </a:tblGrid>
              <a:tr h="476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8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 семестр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1.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зачтено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2.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Гистология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/>
                        <a:t>зачтено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3.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r>
                        <a:rPr lang="ru-RU" sz="1800"/>
                        <a:t>зачтено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4.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5.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0" i="0" lang="ru-RU" sz="12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зачтено</a:t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6.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Биорг.химия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7.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Латинский язык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8.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Физика,Математика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9.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Анатомия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365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rgbClr val="0070C0"/>
                          </a:solidFill>
                        </a:rPr>
                        <a:t>10.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Биология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1" name="Google Shape;151;p4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1" i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86" y="46869"/>
            <a:ext cx="1194920" cy="11949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1" name="Google Shape;161;p5"/>
          <p:cNvGraphicFramePr/>
          <p:nvPr/>
        </p:nvGraphicFramePr>
        <p:xfrm>
          <a:off x="239671" y="2086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Философия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медицины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Молек.биология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Норм.физиология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Биол.химия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Общий уход за больными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Анатомия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 3(уд)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Гистология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2" name="Google Shape;162;p5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1" i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3" name="Google Shape;16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2" name="Google Shape;172;p6"/>
          <p:cNvGraphicFramePr/>
          <p:nvPr/>
        </p:nvGraphicFramePr>
        <p:xfrm>
          <a:off x="239671" y="20862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sz="18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 и спорт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Гигиена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Пат.анатомия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Микробиология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Общий уход за хир.больными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Норм.физиология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Биол.химия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3" name="Google Shape;173;p6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1" i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7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3" name="Google Shape;183;p7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 и спорт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Иммунология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Патофизиология 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хирургия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Фармакология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Пропед.детских болезней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Пропед.внут.заболеваний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Гигиена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Микробиология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</a:t>
                      </a: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4(хор)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Пат.анатомия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    </a:t>
                      </a: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4" name="Google Shape;184;p7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1" i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5" name="Google Shape;1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4" name="Google Shape;194;p8"/>
          <p:cNvGraphicFramePr/>
          <p:nvPr/>
        </p:nvGraphicFramePr>
        <p:xfrm>
          <a:off x="494030" y="2085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936625"/>
                <a:gridCol w="5276850"/>
                <a:gridCol w="4369425"/>
              </a:tblGrid>
              <a:tr h="5181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Физ.культура и спорт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Топ.анатомия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Биохимия обмена в-в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ОФЗД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Пропед.внут.заболеваний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Патофизиология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Пропед.детских болезней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1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хирургия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3(уд)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Фармакология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  3(уд)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5750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5" name="Google Shape;195;p8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1" i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5" name="Google Shape;205;p9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06" name="Google Shape;206;p9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1" i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/>
          <p:nvPr/>
        </p:nvSpPr>
        <p:spPr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p10"/>
          <p:cNvGraphicFramePr/>
          <p:nvPr/>
        </p:nvGraphicFramePr>
        <p:xfrm>
          <a:off x="166646" y="235743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1036650"/>
                <a:gridCol w="5840400"/>
                <a:gridCol w="483552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№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семестр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9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800">
                          <a:solidFill>
                            <a:schemeClr val="accent1"/>
                          </a:solidFill>
                        </a:rPr>
                        <a:t>11.</a:t>
                      </a:r>
                      <a:endParaRPr sz="1800">
                        <a:solidFill>
                          <a:schemeClr val="accent1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17" name="Google Shape;217;p10"/>
          <p:cNvSpPr/>
          <p:nvPr/>
        </p:nvSpPr>
        <p:spPr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rPr>
              <a:t>Оценки, полученные на экзаменах и зачетах</a:t>
            </a:r>
            <a:endParaRPr b="1" i="0" sz="1800" u="none" cap="none" strike="noStrike">
              <a:solidFill>
                <a:srgbClr val="4175B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"/>
          <p:cNvSpPr/>
          <p:nvPr/>
        </p:nvSpPr>
        <p:spPr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ВЫПОЛНЕННЫЕ КУРСОВЫЕ РАБОТЫ (ПРОЕКТЫ) ПРИ НАЛИЧИИ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1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7" name="Google Shape;227;p11"/>
          <p:cNvGraphicFramePr/>
          <p:nvPr/>
        </p:nvGraphicFramePr>
        <p:xfrm>
          <a:off x="239712" y="177036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3912075"/>
                <a:gridCol w="4824525"/>
                <a:gridCol w="2975975"/>
              </a:tblGrid>
              <a:tr h="424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Наименование дисциплины</a:t>
                      </a:r>
                      <a:endParaRPr sz="1400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r>
                        <a:rPr lang="ru-RU" sz="1800"/>
                        <a:t>Наименование курсовой работы (проекта)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55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Constantia"/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alibri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4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Arial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28" name="Google Shape;22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 txBox="1"/>
          <p:nvPr>
            <p:ph type="title"/>
          </p:nvPr>
        </p:nvSpPr>
        <p:spPr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международного уровня</a:t>
            </a:r>
            <a:endParaRPr/>
          </a:p>
        </p:txBody>
      </p:sp>
      <p:grpSp>
        <p:nvGrpSpPr>
          <p:cNvPr id="234" name="Google Shape;234;p12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35" name="Google Shape;235;p12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2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12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2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2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12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2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12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2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2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9" name="Google Shape;24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7395" y="-10689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3"/>
          <p:cNvSpPr txBox="1"/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55" name="Google Shape;255;p13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56" name="Google Shape;256;p13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3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0" name="Google Shape;27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4772"/>
            <a:ext cx="967012" cy="967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"/>
          <p:cNvSpPr txBox="1"/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/>
              <a:t>Участие в общественно-значимых мероприятиях республиканского уровня</a:t>
            </a:r>
            <a:endParaRPr/>
          </a:p>
        </p:txBody>
      </p:sp>
      <p:grpSp>
        <p:nvGrpSpPr>
          <p:cNvPr id="276" name="Google Shape;276;p14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77" name="Google Shape;277;p14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4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91" name="Google Shape;2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26979"/>
            <a:ext cx="983432" cy="983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5"/>
          <p:cNvSpPr/>
          <p:nvPr/>
        </p:nvSpPr>
        <p:spPr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Основные тезисы работы были представлены на</a:t>
            </a:r>
            <a:endParaRPr b="0" i="1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научно-практических конференциях:</a:t>
            </a:r>
            <a:endParaRPr b="0" i="1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02" name="Google Shape;302;p15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03" name="Google Shape;303;p15"/>
          <p:cNvSpPr/>
          <p:nvPr/>
        </p:nvSpPr>
        <p:spPr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1" i="0" sz="1600" u="none" cap="none" strike="noStrike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" name="Google Shape;30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НАУЧНО-ПРАКТИЧЕСКИХ КОНФЕРЕНЦИЯХ</a:t>
            </a:r>
            <a:endParaRPr b="1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3" name="Google Shape;313;p16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{696ED5F4-6F33-43D5-9E78-26BBC6C4280A}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№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Наименование работы,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ее вид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Выходные данные*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Соавторы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1.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Constantia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Constantia"/>
                          <a:ea typeface="Constantia"/>
                          <a:cs typeface="Constantia"/>
                          <a:sym typeface="Constantia"/>
                        </a:rPr>
                        <a:t>2.</a:t>
                      </a:r>
                      <a:endParaRPr b="0" i="0" sz="1400" u="none" cap="none" strike="noStrike">
                        <a:solidFill>
                          <a:srgbClr val="4175B5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Constantia"/>
                        <a:ea typeface="Constantia"/>
                        <a:cs typeface="Constantia"/>
                        <a:sym typeface="Constantia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314" name="Google Shape;314;p16"/>
          <p:cNvSpPr/>
          <p:nvPr/>
        </p:nvSpPr>
        <p:spPr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* - Оформляются в соответствии с ГОСТ 7.1-2003 </a:t>
            </a:r>
            <a:endParaRPr b="1" i="0" sz="1600" u="none" cap="none" strike="noStrike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E3FB"/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7"/>
          <p:cNvSpPr/>
          <p:nvPr/>
        </p:nvSpPr>
        <p:spPr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СТРУКТУРА ВКР (НКР)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7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7"/>
          <p:cNvSpPr/>
          <p:nvPr/>
        </p:nvSpPr>
        <p:spPr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СОДЕРЖАТЕЛЬНАЯ ЧАСТЬ ВКР (НКР) РАЗДЕЛЕНА НА ____ ГЛАВ(Ы),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СТРУКТУРИРОВАННЫЕ В СООТВЕТСТВИИ С ЛОГИКОЙ РАСКРЫТИЯ ТЕМЫ И РЕШЕНИЯ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ПРОБЛЕМЫ ИССЛЕДОВАНИЯ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cap="flat" cmpd="sng" w="2540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7"/>
          <p:cNvSpPr/>
          <p:nvPr/>
        </p:nvSpPr>
        <p:spPr>
          <a:xfrm>
            <a:off x="3690938" y="3297238"/>
            <a:ext cx="676275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rgbClr val="4175B5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rgbClr val="4175B5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Constantia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rPr>
              <a:t>______________________________________________________</a:t>
            </a:r>
            <a:endParaRPr b="0" i="0" sz="1800" u="none" cap="none" strike="noStrike">
              <a:solidFill>
                <a:srgbClr val="4175B5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4175B5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pic>
        <p:nvPicPr>
          <p:cNvPr id="328" name="Google Shape;32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6980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8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Участие в общественной жизни университета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8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18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18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8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8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263" y="293889"/>
            <a:ext cx="1195635" cy="119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1900-01-01T00:00:00Z</dcterms:created>
  <dc:creator>Ramzan Hadzhimuratov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2052-26.9.2</vt:lpwstr>
  </property>
</Properties>
</file>