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1"/>
  </p:notesMasterIdLst>
  <p:sldIdLst>
    <p:sldId id="256" r:id="rId2"/>
    <p:sldId id="27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678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7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77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77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78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78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:notes"/>
          <p:cNvSpPr txBox="1">
            <a:spLocks noGrp="1"/>
          </p:cNvSpPr>
          <p:nvPr>
            <p:ph type="body" idx="1"/>
          </p:nvPr>
        </p:nvSpPr>
        <p:spPr>
          <a:xfrm>
            <a:off x="709614" y="4862514"/>
            <a:ext cx="5680075" cy="4605337"/>
          </a:xfrm>
          <a:prstGeom prst="rect">
            <a:avLst/>
          </a:prstGeom>
        </p:spPr>
        <p:txBody>
          <a:bodyPr spcFirstLastPara="1" wrap="square" lIns="91475" tIns="45725" rIns="91475" bIns="45725" anchor="t" anchorCtr="0">
            <a:noAutofit/>
          </a:bodyPr>
          <a:lstStyle/>
          <a:p>
            <a:pPr marL="0" lvl="0" indent="0" algn="l" rtl="0">
              <a:spcBef>
                <a:spcPts val="36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8113" y="766763"/>
            <a:ext cx="6823075" cy="38385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85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86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1048587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51390EB-26BA-4D50-8C6E-BD85CFA3FFB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8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89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E21A85A-CB2E-4170-ADCD-C7FB0E671FD7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1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652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65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CB986BA-4A41-4815-8F2B-82AE23294A18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65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65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46E842C4-46DF-408D-AF12-F99904AE55F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1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2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53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5E19D9B3-C27D-4BE8-A7A4-3193B569954A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54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5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79D353F4-5627-4814-985D-66BE076CC10A}" type="slidenum">
              <a:rPr lang="ru-RU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5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57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8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5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55F2842-0D72-4992-8872-86DCC59C7352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345CBA4-12F5-40CF-8182-59EE6E5DFFF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62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63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4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65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6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6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23EDC5C0-0AE0-452D-81BB-24C72C64932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6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6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A0CF2B12-84BE-43DE-8DCC-85EBF9E605D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27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2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84F640C1-E4D4-42ED-9103-ACB92B0CED0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2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FC1E4460-C2D9-41E9-AC16-B2BF7468FAE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9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7A32E5C-7401-422A-A98C-78689442F624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9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59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8B1E2EAC-7F22-4615-B62F-BA8552E307D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70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71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72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7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DF29CB78-A6E1-4C76-8305-1AACE56A6A1E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7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7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CA585972-99A2-41BB-9892-A52A04CFC41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6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7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en-US"/>
          </a:p>
        </p:txBody>
      </p:sp>
      <p:sp>
        <p:nvSpPr>
          <p:cNvPr id="1048738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39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740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1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48742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/>
              <a:t>Вставка рисунка</a:t>
            </a:r>
            <a:endParaRPr lang="en-US"/>
          </a:p>
        </p:txBody>
      </p:sp>
      <p:sp>
        <p:nvSpPr>
          <p:cNvPr id="1048743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A6F01BB4-1D80-484D-B872-00D7F658B5B6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4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45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/>
          <a:p>
            <a:fld id="{369E7BAA-94AE-4483-89C9-DF07EF467EF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46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47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48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4D6D2470-B3F0-4F35-BBBA-BEB3C132B519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49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50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2444B317-E49A-45C2-A99F-6FFF1CC1703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31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732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733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fld id="{7D11AFEB-8983-429F-A335-4310EADE7BAB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734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endParaRPr lang="ru-RU"/>
          </a:p>
        </p:txBody>
      </p:sp>
      <p:sp>
        <p:nvSpPr>
          <p:cNvPr id="1048735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fld id="{D09F0BFF-25A2-45A3-A0F3-4784F680D21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576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7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endParaRPr lang="en-US">
              <a:latin typeface="+mn-lt"/>
              <a:cs typeface="+mn-cs"/>
            </a:endParaRPr>
          </a:p>
        </p:txBody>
      </p:sp>
      <p:sp>
        <p:nvSpPr>
          <p:cNvPr id="1048578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48579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048580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fld id="{4AC5096A-3418-435F-BE8A-87F96147B27F}" type="datetimeFigureOut">
              <a:rPr lang="ru-RU"/>
              <a:pPr/>
              <a:t>06.10.2026</a:t>
            </a:fld>
            <a:endParaRPr lang="ru-RU"/>
          </a:p>
        </p:txBody>
      </p:sp>
      <p:sp>
        <p:nvSpPr>
          <p:cNvPr id="1048581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endParaRPr lang="ru-RU"/>
          </a:p>
        </p:txBody>
      </p:sp>
      <p:sp>
        <p:nvSpPr>
          <p:cNvPr id="1048582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F1514637-483F-4D6F-9AE1-8AC9C6E23DE6}" type="slidenum">
              <a:rPr lang="ru-RU"/>
              <a:pPr/>
              <a:t>‹#›</a:t>
            </a:fld>
            <a:endParaRPr lang="ru-RU"/>
          </a:p>
        </p:txBody>
      </p:sp>
      <p:grpSp>
        <p:nvGrpSpPr>
          <p:cNvPr id="13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048583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  <p:sp>
          <p:nvSpPr>
            <p:cNvPr id="1048584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"/>
          <p:cNvSpPr/>
          <p:nvPr/>
        </p:nvSpPr>
        <p:spPr>
          <a:xfrm>
            <a:off x="2783632" y="188640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rPr>
              <a:t>   </a:t>
            </a:r>
            <a:r>
              <a:rPr lang="ru-RU" sz="3200" b="1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ФГБОУ ВО   «Чеченский государственный университет им. А.А.Кадырова»</a:t>
            </a:r>
            <a:endParaRPr sz="18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" name="Google Shape;115;p1"/>
          <p:cNvSpPr/>
          <p:nvPr/>
        </p:nvSpPr>
        <p:spPr>
          <a:xfrm>
            <a:off x="2639616" y="1196752"/>
            <a:ext cx="9731375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Факультет «Географии и геоэкологии»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2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2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Кафедра  «Туризм и индустрия гостеприимства»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6" name="Google Shape;116;p1"/>
          <p:cNvSpPr/>
          <p:nvPr/>
        </p:nvSpPr>
        <p:spPr>
          <a:xfrm>
            <a:off x="2166910" y="2533650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4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Портфолио</a:t>
            </a:r>
            <a:r>
              <a:rPr lang="ru-RU" sz="4000">
                <a:solidFill>
                  <a:srgbClr val="FF0000"/>
                </a:solidFill>
                <a:latin typeface="Libre Franklin Black"/>
                <a:ea typeface="Libre Franklin Black"/>
                <a:cs typeface="Libre Franklin Black"/>
                <a:sym typeface="Libre Franklin Black"/>
              </a:rPr>
              <a:t> </a:t>
            </a:r>
            <a:r>
              <a:rPr lang="ru-RU" sz="4000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бакалавра</a:t>
            </a:r>
            <a:endParaRPr sz="1800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1"/>
          <p:cNvSpPr/>
          <p:nvPr/>
        </p:nvSpPr>
        <p:spPr>
          <a:xfrm>
            <a:off x="2990849" y="3656940"/>
            <a:ext cx="6680813" cy="10476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ФИО</a:t>
            </a:r>
            <a:r>
              <a:rPr lang="ru-RU" sz="2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Ялаева Элина Хусаиновна 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1"/>
          <p:cNvSpPr/>
          <p:nvPr/>
        </p:nvSpPr>
        <p:spPr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Форма обучения:  </a:t>
            </a:r>
            <a:r>
              <a:rPr lang="ru-RU" sz="24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9" name="Google Shape;119;p1"/>
          <p:cNvSpPr/>
          <p:nvPr/>
        </p:nvSpPr>
        <p:spPr>
          <a:xfrm>
            <a:off x="2924175" y="4891088"/>
            <a:ext cx="6868045" cy="447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Направление подготовки: 43.03.01 "Сервис"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1"/>
          <p:cNvSpPr/>
          <p:nvPr/>
        </p:nvSpPr>
        <p:spPr>
          <a:xfrm>
            <a:off x="2924174" y="533812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rPr>
              <a:t>Профиль</a:t>
            </a:r>
            <a:r>
              <a:rPr lang="ru-RU" sz="24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: "Сервис на предприятиях гостиничной индустрии"</a:t>
            </a:r>
            <a:endParaRPr sz="2400" u="sng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1" name="Google Shape;121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-168696" y="260648"/>
            <a:ext cx="3323679" cy="33236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3736727"/>
            <a:ext cx="2317113" cy="2968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Заголовок 1"/>
          <p:cNvSpPr>
            <a:spLocks noGrp="1"/>
          </p:cNvSpPr>
          <p:nvPr>
            <p:ph type="title"/>
          </p:nvPr>
        </p:nvSpPr>
        <p:spPr>
          <a:xfrm>
            <a:off x="2200275" y="239713"/>
            <a:ext cx="7791450" cy="623887"/>
          </a:xfrm>
        </p:spPr>
        <p:txBody>
          <a:bodyPr rtlCol="0"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</a:pPr>
            <a:r>
              <a:rPr lang="ru-RU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Приказы</a:t>
            </a:r>
          </a:p>
        </p:txBody>
      </p:sp>
      <p:pic>
        <p:nvPicPr>
          <p:cNvPr id="2097154" name="Изображение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5263" y="150813"/>
            <a:ext cx="927100" cy="68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48603" name="Прямоугольник 4"/>
          <p:cNvSpPr/>
          <p:nvPr/>
        </p:nvSpPr>
        <p:spPr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5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Прямоугольник 6"/>
          <p:cNvSpPr/>
          <p:nvPr/>
        </p:nvSpPr>
        <p:spPr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6" name="Прямоугольник 7"/>
          <p:cNvSpPr/>
          <p:nvPr/>
        </p:nvSpPr>
        <p:spPr>
          <a:xfrm>
            <a:off x="352425" y="182562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О зачислении</a:t>
            </a:r>
            <a:r>
              <a:rPr 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от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30</a:t>
            </a:r>
            <a:r>
              <a:rPr lang="en-US" altLang="en-US" sz="2400" b="1" dirty="0">
                <a:solidFill>
                  <a:srgbClr val="0070C0"/>
                </a:solidFill>
              </a:rPr>
              <a:t>.0</a:t>
            </a:r>
            <a:r>
              <a:rPr lang="ru-RU" altLang="en-US" sz="2400" b="1" dirty="0">
                <a:solidFill>
                  <a:srgbClr val="0070C0"/>
                </a:solidFill>
              </a:rPr>
              <a:t>7</a:t>
            </a:r>
            <a:r>
              <a:rPr lang="en-US" altLang="en-US" sz="2400" b="1" dirty="0">
                <a:solidFill>
                  <a:srgbClr val="0070C0"/>
                </a:solidFill>
              </a:rPr>
              <a:t>.202</a:t>
            </a:r>
            <a:r>
              <a:rPr lang="ru-RU" altLang="en-US" sz="2400" b="1" dirty="0">
                <a:solidFill>
                  <a:srgbClr val="0070C0"/>
                </a:solidFill>
              </a:rPr>
              <a:t>4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№</a:t>
            </a:r>
            <a:r>
              <a:rPr lang="en-US" altLang="en-US" sz="2400" b="1" dirty="0">
                <a:solidFill>
                  <a:srgbClr val="0070C0"/>
                </a:solidFill>
              </a:rPr>
              <a:t> </a:t>
            </a:r>
            <a:r>
              <a:rPr lang="ru-RU" altLang="en-US" sz="2400" b="1" dirty="0">
                <a:solidFill>
                  <a:srgbClr val="0070C0"/>
                </a:solidFill>
              </a:rPr>
              <a:t>90/03-21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048607" name="Прямоугольник 8"/>
          <p:cNvSpPr/>
          <p:nvPr/>
        </p:nvSpPr>
        <p:spPr>
          <a:xfrm>
            <a:off x="275431" y="2873362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048608" name="Прямоугольник 12"/>
          <p:cNvSpPr/>
          <p:nvPr/>
        </p:nvSpPr>
        <p:spPr>
          <a:xfrm>
            <a:off x="352425" y="3778250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09" name="Прямоугольник 13"/>
          <p:cNvSpPr/>
          <p:nvPr/>
        </p:nvSpPr>
        <p:spPr>
          <a:xfrm>
            <a:off x="352425" y="4754563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048610" name="Прямоугольник 14"/>
          <p:cNvSpPr/>
          <p:nvPr/>
        </p:nvSpPr>
        <p:spPr>
          <a:xfrm>
            <a:off x="352425" y="5730875"/>
            <a:ext cx="11641138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ru-RU" sz="2400" b="1" dirty="0">
                <a:solidFill>
                  <a:srgbClr val="0070C0"/>
                </a:solidFill>
              </a:rPr>
              <a:t>Переводной</a:t>
            </a:r>
            <a:endParaRPr lang="ru-RU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33520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>
            <a:spLocks noChangeArrowheads="1"/>
          </p:cNvSpPr>
          <p:nvPr/>
        </p:nvSpPr>
        <p:spPr bwMode="auto">
          <a:xfrm>
            <a:off x="1530350" y="150813"/>
            <a:ext cx="8641080" cy="46464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ПУБЛИКАЦИИ В НАУЧНЫХ ИЗДАНИЯХ, НАУЧНЫЕ СТАТЬИ</a:t>
            </a:r>
          </a:p>
        </p:txBody>
      </p:sp>
      <p:sp>
        <p:nvSpPr>
          <p:cNvPr id="1048601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2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3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4" name="Прямоугольник 6"/>
          <p:cNvSpPr/>
          <p:nvPr/>
        </p:nvSpPr>
        <p:spPr bwMode="auto">
          <a:xfrm>
            <a:off x="0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5" name="TextBox 7"/>
          <p:cNvSpPr/>
          <p:nvPr/>
        </p:nvSpPr>
        <p:spPr bwMode="auto">
          <a:xfrm>
            <a:off x="385762" y="1763713"/>
            <a:ext cx="11426825" cy="36933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Научные труды, участие в конференциях,  научные статьи за период обучения </a:t>
            </a:r>
            <a:endParaRPr dirty="0"/>
          </a:p>
        </p:txBody>
      </p:sp>
      <p:graphicFrame>
        <p:nvGraphicFramePr>
          <p:cNvPr id="419430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3114676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4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3.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4.</a:t>
                      </a: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710" marB="4571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48606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53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0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0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0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5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1473587"/>
              </p:ext>
            </p:extLst>
          </p:nvPr>
        </p:nvGraphicFramePr>
        <p:xfrm>
          <a:off x="597817" y="2041977"/>
          <a:ext cx="10069504" cy="4390197"/>
        </p:xfrm>
        <a:graphic>
          <a:graphicData uri="http://schemas.openxmlformats.org/drawingml/2006/table">
            <a:tbl>
              <a:tblPr bandCol="1"/>
              <a:tblGrid>
                <a:gridCol w="8911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Сервисная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деятельность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Введение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специальность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культура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речи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Российской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государственности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военной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подготовки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Индустрия</a:t>
                      </a:r>
                      <a:r>
                        <a:rPr lang="en-US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altLang="en-US" sz="1400" dirty="0">
                          <a:latin typeface="Times New Roman" pitchFamily="18" charset="0"/>
                          <a:cs typeface="Times New Roman" pitchFamily="18" charset="0"/>
                        </a:rPr>
                        <a:t>гостеприимства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Общественный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проект «Обучение служением»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en-GB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0.</a:t>
                      </a:r>
                      <a:endParaRPr lang="en-GB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lang="en-GB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5705094"/>
                  </a:ext>
                </a:extLst>
              </a:tr>
            </a:tbl>
          </a:graphicData>
        </a:graphic>
      </p:graphicFrame>
      <p:sp>
        <p:nvSpPr>
          <p:cNvPr id="1048611" name="TextBox 14"/>
          <p:cNvSpPr/>
          <p:nvPr/>
        </p:nvSpPr>
        <p:spPr bwMode="auto">
          <a:xfrm>
            <a:off x="554978" y="1575687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 dirty="0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4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2" name="Прямоугольник 2"/>
          <p:cNvSpPr>
            <a:spLocks noChangeArrowheads="1"/>
          </p:cNvSpPr>
          <p:nvPr/>
        </p:nvSpPr>
        <p:spPr bwMode="auto">
          <a:xfrm>
            <a:off x="2140528" y="314325"/>
            <a:ext cx="7027437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</a:t>
            </a:r>
            <a:endParaRPr dirty="0"/>
          </a:p>
        </p:txBody>
      </p:sp>
      <p:sp>
        <p:nvSpPr>
          <p:cNvPr id="1048613" name="Прямоугольник 3"/>
          <p:cNvSpPr/>
          <p:nvPr/>
        </p:nvSpPr>
        <p:spPr bwMode="auto">
          <a:xfrm>
            <a:off x="2140528" y="-4366681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6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900448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 семестр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История России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/>
                        <a:t>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3.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4.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Безопасность жизнедеятельности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5.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Правоведение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Arial"/>
                          <a:cs typeface="Arial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6.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7.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Стандартизация и сертификация услуг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8.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История Чеченской Республики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9.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Чеченский язык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rgbClr val="0070C0"/>
                          </a:solidFill>
                        </a:rPr>
                        <a:t>10.</a:t>
                      </a:r>
                      <a:endParaRPr>
                        <a:solidFill>
                          <a:srgbClr val="0070C0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Ознакомительная практика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4861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5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1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1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1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7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4126210"/>
              </p:ext>
            </p:extLst>
          </p:nvPr>
        </p:nvGraphicFramePr>
        <p:xfrm>
          <a:off x="166646" y="2357430"/>
          <a:ext cx="11712575" cy="395665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Стандарты обслуживания в туризме и гостеприимстве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Экономика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Современные концепции организации гостиничной инфраструктуры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8.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Материаловедение в гостиничной индустрии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Технология организации безбарьерного туризма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10.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6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8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7880267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Психология делового общения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Философия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предприятий сервиса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Удовлетворительно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Элективные</a:t>
                      </a: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 курсы по физической культуре и спорту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Чеченская традиционная культура и этика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ea typeface="Arial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гостиничных предприятий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Системы классификации гостиниц и иных средств размещения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2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2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2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2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0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808059"/>
              </p:ext>
            </p:extLst>
          </p:nvPr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гост подразделений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dirty="0">
                          <a:latin typeface="Times New Roman" pitchFamily="18" charset="0"/>
                          <a:cs typeface="Times New Roman" pitchFamily="18" charset="0"/>
                        </a:rPr>
                        <a:t>Технологии разработки гостиничного продукта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Проектирование и разработка стандартов обслуживания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Организация деятельности структурных подразделений </a:t>
                      </a:r>
                      <a:r>
                        <a:rPr lang="ru-RU" sz="1400" dirty="0" err="1">
                          <a:latin typeface="Times New Roman" pitchFamily="18" charset="0"/>
                          <a:cs typeface="Times New Roman" pitchFamily="18" charset="0"/>
                        </a:rPr>
                        <a:t>предпр.питания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8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0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3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59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37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3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3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1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1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0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2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10363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РЕЗУЛЬТАТЫ ПРОМЕЖУТОЧНОЙ АТТЕСТАЦИИ </a:t>
            </a:r>
            <a:endParaRPr dirty="0"/>
          </a:p>
        </p:txBody>
      </p:sp>
      <p:sp>
        <p:nvSpPr>
          <p:cNvPr id="1048643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4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5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2" name="Group 70"/>
          <p:cNvGraphicFramePr>
            <a:graphicFrameLocks noGrp="1"/>
          </p:cNvGraphicFramePr>
          <p:nvPr/>
        </p:nvGraphicFramePr>
        <p:xfrm>
          <a:off x="166646" y="2357430"/>
          <a:ext cx="11712575" cy="426141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п/п</a:t>
                      </a: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 семестр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solidFill>
                            <a:schemeClr val="accent1"/>
                          </a:solidFill>
                        </a:rPr>
                        <a:t>11.</a:t>
                      </a:r>
                      <a:endParaRPr dirty="0">
                        <a:solidFill>
                          <a:schemeClr val="accent1"/>
                        </a:solidFill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48646" name="TextBox 14"/>
          <p:cNvSpPr/>
          <p:nvPr/>
        </p:nvSpPr>
        <p:spPr bwMode="auto">
          <a:xfrm>
            <a:off x="493713" y="1714500"/>
            <a:ext cx="4983480" cy="371741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b="1">
                <a:solidFill>
                  <a:srgbClr val="4175B5"/>
                </a:solidFill>
              </a:rPr>
              <a:t>Оценки, полученные на экзаменах и зачетах</a:t>
            </a:r>
          </a:p>
        </p:txBody>
      </p:sp>
      <p:pic>
        <p:nvPicPr>
          <p:cNvPr id="2097161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47" name="Прямоугольник 2"/>
          <p:cNvSpPr>
            <a:spLocks noChangeArrowheads="1"/>
          </p:cNvSpPr>
          <p:nvPr/>
        </p:nvSpPr>
        <p:spPr bwMode="auto">
          <a:xfrm>
            <a:off x="753938" y="314325"/>
            <a:ext cx="11174710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 ВЫПОЛНЕННЫЕ КУРСОВЫЕ РАБОТЫ (ПРОЕКТЫ) ПРИ НАЛИЧИИ</a:t>
            </a:r>
            <a:endParaRPr dirty="0"/>
          </a:p>
        </p:txBody>
      </p:sp>
      <p:sp>
        <p:nvSpPr>
          <p:cNvPr id="1048648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49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650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3" name="Group 70"/>
          <p:cNvGraphicFramePr>
            <a:graphicFrameLocks noGrp="1"/>
          </p:cNvGraphicFramePr>
          <p:nvPr/>
        </p:nvGraphicFramePr>
        <p:xfrm>
          <a:off x="239712" y="1770361"/>
          <a:ext cx="11712575" cy="2346756"/>
        </p:xfrm>
        <a:graphic>
          <a:graphicData uri="http://schemas.openxmlformats.org/drawingml/2006/table">
            <a:tbl>
              <a:tblPr/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+mn-cs"/>
                        </a:rPr>
                        <a:t>Наименование дисциплины</a:t>
                      </a:r>
                      <a:endParaRPr lang="ru-RU" sz="1400" dirty="0"/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dirty="0"/>
                        <a:t>Наименование курсовой работы (проекта)</a:t>
                      </a: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Оценка</a:t>
                      </a:r>
                      <a:endParaRPr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1" i="0" u="none" strike="noStrike" cap="none" dirty="0">
                        <a:ln>
                          <a:noFill/>
                        </a:ln>
                        <a:solidFill>
                          <a:srgbClr val="4175B5"/>
                        </a:solidFill>
                        <a:latin typeface="Calibri"/>
                        <a:cs typeface="Arial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alibri"/>
                          <a:cs typeface="Arial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Arial"/>
                          <a:cs typeface="Arial"/>
                        </a:rPr>
                        <a:t>4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97162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56" name="Заголовок 1"/>
          <p:cNvSpPr>
            <a:spLocks noGrp="1"/>
          </p:cNvSpPr>
          <p:nvPr>
            <p:ph type="title"/>
          </p:nvPr>
        </p:nvSpPr>
        <p:spPr bwMode="auto">
          <a:xfrm>
            <a:off x="379412" y="169862"/>
            <a:ext cx="10974387" cy="1423987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pPr algn="ctr"/>
            <a:r>
              <a:rPr lang="ru-RU" sz="3600" dirty="0"/>
              <a:t>Участие в общественно-значимых мероприятиях международного уровня</a:t>
            </a:r>
            <a:endParaRPr dirty="0"/>
          </a:p>
        </p:txBody>
      </p:sp>
      <p:grpSp>
        <p:nvGrpSpPr>
          <p:cNvPr id="48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5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5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5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6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6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3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-37395" y="-106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71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всероссийского уровня</a:t>
            </a:r>
            <a:endParaRPr dirty="0"/>
          </a:p>
        </p:txBody>
      </p:sp>
      <p:grpSp>
        <p:nvGrpSpPr>
          <p:cNvPr id="50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72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3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4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5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6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7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78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79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0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1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2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3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4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5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4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34772"/>
            <a:ext cx="967012" cy="96701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686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/>
          <a:p>
            <a:r>
              <a:rPr lang="ru-RU" sz="3600" dirty="0"/>
              <a:t>Участие в общественно-значимых мероприятиях республиканского уровня</a:t>
            </a:r>
            <a:endParaRPr dirty="0"/>
          </a:p>
        </p:txBody>
      </p:sp>
      <p:grpSp>
        <p:nvGrpSpPr>
          <p:cNvPr id="52" name="Содержимое 3"/>
          <p:cNvGrpSpPr/>
          <p:nvPr/>
        </p:nvGrpSpPr>
        <p:grpSpPr bwMode="auto">
          <a:xfrm>
            <a:off x="609600" y="1935163"/>
            <a:ext cx="10972800" cy="4389437"/>
            <a:chOff x="0" y="0"/>
            <a:chExt cx="10972800" cy="4389437"/>
          </a:xfrm>
        </p:grpSpPr>
        <p:sp>
          <p:nvSpPr>
            <p:cNvPr id="1048687" name="Прямоугольник 5"/>
            <p:cNvSpPr/>
            <p:nvPr/>
          </p:nvSpPr>
          <p:spPr bwMode="auto">
            <a:xfrm>
              <a:off x="0" y="2165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88" name="Скругленный прямоугольник 6"/>
            <p:cNvSpPr/>
            <p:nvPr/>
          </p:nvSpPr>
          <p:spPr bwMode="auto">
            <a:xfrm>
              <a:off x="548640" y="987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89" name="Прямоугольник 7"/>
            <p:cNvSpPr/>
            <p:nvPr/>
          </p:nvSpPr>
          <p:spPr bwMode="auto">
            <a:xfrm>
              <a:off x="0" y="8515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0" name="Скругленный прямоугольник 8"/>
            <p:cNvSpPr/>
            <p:nvPr/>
          </p:nvSpPr>
          <p:spPr bwMode="auto">
            <a:xfrm>
              <a:off x="548640" y="6449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1" name="Прямоугольник 9"/>
            <p:cNvSpPr/>
            <p:nvPr/>
          </p:nvSpPr>
          <p:spPr bwMode="auto">
            <a:xfrm>
              <a:off x="0" y="148659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2" name="Скругленный прямоугольник 10"/>
            <p:cNvSpPr/>
            <p:nvPr/>
          </p:nvSpPr>
          <p:spPr bwMode="auto">
            <a:xfrm>
              <a:off x="548640" y="127995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3" name="Прямоугольник 11"/>
            <p:cNvSpPr/>
            <p:nvPr/>
          </p:nvSpPr>
          <p:spPr bwMode="auto">
            <a:xfrm>
              <a:off x="0" y="212163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4" name="Скругленный прямоугольник 12"/>
            <p:cNvSpPr/>
            <p:nvPr/>
          </p:nvSpPr>
          <p:spPr bwMode="auto">
            <a:xfrm>
              <a:off x="548640" y="191499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5" name="Прямоугольник 13"/>
            <p:cNvSpPr/>
            <p:nvPr/>
          </p:nvSpPr>
          <p:spPr bwMode="auto">
            <a:xfrm>
              <a:off x="0" y="275667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6" name="Скругленный прямоугольник 14"/>
            <p:cNvSpPr/>
            <p:nvPr/>
          </p:nvSpPr>
          <p:spPr bwMode="auto">
            <a:xfrm>
              <a:off x="548640" y="255003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7" name="Прямоугольник 15"/>
            <p:cNvSpPr/>
            <p:nvPr/>
          </p:nvSpPr>
          <p:spPr bwMode="auto">
            <a:xfrm>
              <a:off x="0" y="339171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698" name="Скругленный прямоугольник 16"/>
            <p:cNvSpPr/>
            <p:nvPr/>
          </p:nvSpPr>
          <p:spPr bwMode="auto">
            <a:xfrm>
              <a:off x="480487" y="3192699"/>
              <a:ext cx="7819524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  <p:sp>
          <p:nvSpPr>
            <p:cNvPr id="1048699" name="Прямоугольник 17"/>
            <p:cNvSpPr/>
            <p:nvPr/>
          </p:nvSpPr>
          <p:spPr bwMode="auto">
            <a:xfrm>
              <a:off x="0" y="4026758"/>
              <a:ext cx="10972800" cy="352800"/>
            </a:xfrm>
            <a:prstGeom prst="rect">
              <a:avLst/>
            </a:prstGeom>
            <a:solidFill>
              <a:schemeClr val="lt1">
                <a:hueOff val="0"/>
                <a:satOff val="0"/>
                <a:lumOff val="0"/>
                <a:alphaOff val="0"/>
                <a:alpha val="90000"/>
              </a:schemeClr>
            </a:solidFill>
            <a:ln w="25400" cap="flat" cmpd="sng" algn="ctr">
              <a:solidFill>
                <a:schemeClr val="accen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rgbClr val="000000"/>
            </a:fontRef>
          </p:style>
        </p:sp>
        <p:sp>
          <p:nvSpPr>
            <p:cNvPr id="1048700" name="Скругленный прямоугольник 18"/>
            <p:cNvSpPr/>
            <p:nvPr/>
          </p:nvSpPr>
          <p:spPr bwMode="auto">
            <a:xfrm>
              <a:off x="548640" y="3820118"/>
              <a:ext cx="7680960" cy="413280"/>
            </a:xfrm>
            <a:prstGeom prst="roundRect">
              <a:avLst>
                <a:gd name="adj" fmla="val 16667"/>
              </a:avLst>
            </a:prstGeom>
            <a:solidFill>
              <a:schemeClr val="accent1">
                <a:hueOff val="0"/>
                <a:satOff val="0"/>
                <a:lumOff val="0"/>
                <a:alphaOff val="0"/>
              </a:schemeClr>
            </a:solidFill>
            <a:ln w="25400" cap="flat" cmpd="sng" algn="ctr"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  <a:prstDash val="solid"/>
            </a:ln>
          </p:spPr>
          <p:style>
            <a:lnRef idx="2">
              <a:srgbClr val="000000"/>
            </a:lnRef>
            <a:fillRef idx="1">
              <a:srgbClr val="000000"/>
            </a:fillRef>
            <a:effectRef idx="0">
              <a:srgbClr val="000000"/>
            </a:effectRef>
            <a:fontRef idx="minor">
              <a:schemeClr val="lt1"/>
            </a:fontRef>
          </p:style>
          <p:txBody>
            <a:bodyPr spcFirstLastPara="0" vert="horz" wrap="square" lIns="290322" tIns="0" rIns="290322" bIns="0" numCol="1" spcCol="1270" anchor="ctr" anchorCtr="0">
              <a:noAutofit/>
            </a:bodyPr>
            <a:lstStyle/>
            <a:p>
              <a:pPr lvl="0" algn="l" defTabSz="62230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</a:pPr>
              <a:endParaRPr lang="ru-RU" sz="1400"/>
            </a:p>
          </p:txBody>
        </p:sp>
      </p:grpSp>
      <p:pic>
        <p:nvPicPr>
          <p:cNvPr id="2097165" name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" y="-26979"/>
            <a:ext cx="983432" cy="98343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1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2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3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4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5" name="Прямоугольник 6"/>
          <p:cNvSpPr/>
          <p:nvPr/>
        </p:nvSpPr>
        <p:spPr bwMode="auto">
          <a:xfrm>
            <a:off x="195263" y="1709738"/>
            <a:ext cx="11798300" cy="763587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06" name="TextBox 7"/>
          <p:cNvSpPr/>
          <p:nvPr/>
        </p:nvSpPr>
        <p:spPr bwMode="auto">
          <a:xfrm>
            <a:off x="385762" y="1763713"/>
            <a:ext cx="11426825" cy="646112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>
                <a:latin typeface="Calibri"/>
              </a:rPr>
              <a:t>Основные тезисы работы были представлены на</a:t>
            </a:r>
          </a:p>
          <a:p>
            <a:pPr algn="ctr"/>
            <a:r>
              <a:rPr lang="ru-RU" i="1">
                <a:latin typeface="Calibri"/>
              </a:rPr>
              <a:t>научно-практических конференциях:</a:t>
            </a:r>
          </a:p>
        </p:txBody>
      </p:sp>
      <p:graphicFrame>
        <p:nvGraphicFramePr>
          <p:cNvPr id="4194314" name="Таблица 8"/>
          <p:cNvGraphicFramePr>
            <a:graphicFrameLocks noGrp="1"/>
          </p:cNvGraphicFramePr>
          <p:nvPr/>
        </p:nvGraphicFramePr>
        <p:xfrm>
          <a:off x="195263" y="2813050"/>
          <a:ext cx="11798300" cy="1701748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07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6" name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08" name="Прямоугольник 2"/>
          <p:cNvSpPr>
            <a:spLocks noChangeArrowheads="1"/>
          </p:cNvSpPr>
          <p:nvPr/>
        </p:nvSpPr>
        <p:spPr bwMode="auto">
          <a:xfrm>
            <a:off x="1781175" y="271463"/>
            <a:ext cx="810569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/>
              <a:t>УЧАСТИЕ В НАУЧНО-ПРАКТИЧЕСКИХ КОНФЕРЕНЦИЯХ</a:t>
            </a:r>
          </a:p>
        </p:txBody>
      </p:sp>
      <p:sp>
        <p:nvSpPr>
          <p:cNvPr id="1048709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0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1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graphicFrame>
        <p:nvGraphicFramePr>
          <p:cNvPr id="4194315" name="Таблица 8"/>
          <p:cNvGraphicFramePr>
            <a:graphicFrameLocks noGrp="1"/>
          </p:cNvGraphicFramePr>
          <p:nvPr/>
        </p:nvGraphicFramePr>
        <p:xfrm>
          <a:off x="195263" y="1711325"/>
          <a:ext cx="11798300" cy="1806577"/>
        </p:xfrm>
        <a:graphic>
          <a:graphicData uri="http://schemas.openxmlformats.org/drawingml/2006/table">
            <a:tbl>
              <a:tblPr/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№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mr-IN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п/п</a:t>
                      </a:r>
                      <a:endParaRPr lang="ru-RU" sz="1400" b="1" i="0" u="none" strike="noStrike" cap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Наименование работы,</a:t>
                      </a: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ее вид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Выходные данные*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1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Соавторы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1.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Constantia"/>
                          <a:cs typeface="Arial"/>
                        </a:rPr>
                        <a:t>2.</a:t>
                      </a: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rgbClr val="000000"/>
                        </a:solidFill>
                        <a:latin typeface="Constantia"/>
                        <a:cs typeface="Arial"/>
                      </a:endParaRPr>
                    </a:p>
                  </a:txBody>
                  <a:tcPr marT="45699" marB="45699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048712" name="Прямоугольник 10"/>
          <p:cNvSpPr>
            <a:spLocks noChangeArrowheads="1"/>
          </p:cNvSpPr>
          <p:nvPr/>
        </p:nvSpPr>
        <p:spPr bwMode="auto">
          <a:xfrm>
            <a:off x="119063" y="6403975"/>
            <a:ext cx="4891306" cy="3327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r>
              <a:rPr lang="ru-RU" sz="1600" b="1">
                <a:solidFill>
                  <a:srgbClr val="1F497D"/>
                </a:solidFill>
                <a:latin typeface="Calibri"/>
              </a:rPr>
              <a:t>* - Оформляются в соответствии с ГОСТ 7.1-2003 </a:t>
            </a:r>
          </a:p>
        </p:txBody>
      </p:sp>
      <p:pic>
        <p:nvPicPr>
          <p:cNvPr id="2097167" name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1048713" name="Прямоугольник 2"/>
          <p:cNvSpPr>
            <a:spLocks noChangeArrowheads="1"/>
          </p:cNvSpPr>
          <p:nvPr/>
        </p:nvSpPr>
        <p:spPr bwMode="auto">
          <a:xfrm>
            <a:off x="3690938" y="344935"/>
            <a:ext cx="3396526" cy="44704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sz="2400" b="1" dirty="0"/>
              <a:t>СТРУКТУРА ВКР (НКР)</a:t>
            </a:r>
            <a:endParaRPr dirty="0"/>
          </a:p>
        </p:txBody>
      </p:sp>
      <p:sp>
        <p:nvSpPr>
          <p:cNvPr id="1048714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5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6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7" name="Прямоугольник 6"/>
          <p:cNvSpPr/>
          <p:nvPr/>
        </p:nvSpPr>
        <p:spPr bwMode="auto">
          <a:xfrm>
            <a:off x="195263" y="170973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18" name="TextBox 7"/>
          <p:cNvSpPr/>
          <p:nvPr/>
        </p:nvSpPr>
        <p:spPr bwMode="auto">
          <a:xfrm>
            <a:off x="385762" y="1828800"/>
            <a:ext cx="11426825" cy="89154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/>
            <a:r>
              <a:rPr lang="ru-RU" i="1" dirty="0">
                <a:latin typeface="Calibri"/>
              </a:rPr>
              <a:t>СОДЕРЖАТЕЛЬНАЯ ЧАСТЬ ВКР (НКР) РАЗДЕЛЕНА НА ____ ГЛАВ(Ы),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СТРУКТУРИРОВАННЫЕ В СООТВЕТСТВИИ С ЛОГИКОЙ РАСКРЫТИЯ ТЕМЫ И РЕШЕНИЯ</a:t>
            </a:r>
            <a:endParaRPr dirty="0"/>
          </a:p>
          <a:p>
            <a:pPr algn="ctr"/>
            <a:r>
              <a:rPr lang="ru-RU" i="1" dirty="0">
                <a:latin typeface="Calibri"/>
              </a:rPr>
              <a:t>ПРОБЛЕМЫ ИССЛЕДОВАНИЯ</a:t>
            </a:r>
            <a:endParaRPr dirty="0"/>
          </a:p>
        </p:txBody>
      </p:sp>
      <p:sp>
        <p:nvSpPr>
          <p:cNvPr id="1048719" name="Прямоугольник 11"/>
          <p:cNvSpPr/>
          <p:nvPr/>
        </p:nvSpPr>
        <p:spPr bwMode="auto">
          <a:xfrm>
            <a:off x="195263" y="3100388"/>
            <a:ext cx="11798300" cy="3470275"/>
          </a:xfrm>
          <a:prstGeom prst="rect">
            <a:avLst/>
          </a:prstGeom>
          <a:solidFill>
            <a:srgbClr val="D0E4FC"/>
          </a:solidFill>
          <a:ln>
            <a:solidFill>
              <a:srgbClr val="B3CA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/>
          </a:p>
        </p:txBody>
      </p:sp>
      <p:sp>
        <p:nvSpPr>
          <p:cNvPr id="1048720" name="TextBox 12"/>
          <p:cNvSpPr/>
          <p:nvPr/>
        </p:nvSpPr>
        <p:spPr bwMode="auto">
          <a:xfrm>
            <a:off x="3690938" y="3297238"/>
            <a:ext cx="6012181" cy="11582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Tx/>
              <a:buAutoNum type="arabicPeriod"/>
            </a:pPr>
            <a:r>
              <a:rPr lang="ru-RU">
                <a:solidFill>
                  <a:srgbClr val="4175B5"/>
                </a:solidFill>
                <a:latin typeface="+mn-lt"/>
                <a:cs typeface="+mn-cs"/>
              </a:rPr>
              <a:t>______________________________________________________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rgbClr val="4175B5"/>
              </a:solidFill>
              <a:latin typeface="+mn-lt"/>
              <a:cs typeface="+mn-cs"/>
            </a:endParaRPr>
          </a:p>
        </p:txBody>
      </p:sp>
      <p:pic>
        <p:nvPicPr>
          <p:cNvPr id="2097168" name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1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ru-RU" dirty="0">
                <a:solidFill>
                  <a:schemeClr val="tx1"/>
                </a:solidFill>
              </a:rPr>
              <a:t>Участие в общественной жизни университета</a:t>
            </a:r>
          </a:p>
        </p:txBody>
      </p:sp>
      <p:sp>
        <p:nvSpPr>
          <p:cNvPr id="1048722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3" name="Прямоугольник 5"/>
          <p:cNvSpPr/>
          <p:nvPr/>
        </p:nvSpPr>
        <p:spPr bwMode="auto">
          <a:xfrm>
            <a:off x="195263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4" name="Прямоугольник 5"/>
          <p:cNvSpPr/>
          <p:nvPr/>
        </p:nvSpPr>
        <p:spPr bwMode="auto">
          <a:xfrm>
            <a:off x="176263" y="374070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5" name="Прямоугольник 5"/>
          <p:cNvSpPr/>
          <p:nvPr/>
        </p:nvSpPr>
        <p:spPr bwMode="auto">
          <a:xfrm>
            <a:off x="195263" y="6043859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1048726" name="Прямоугольник 5"/>
          <p:cNvSpPr/>
          <p:nvPr/>
        </p:nvSpPr>
        <p:spPr bwMode="auto">
          <a:xfrm>
            <a:off x="119336" y="4889325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endParaRPr lang="ru-RU">
              <a:solidFill>
                <a:schemeClr val="lt1"/>
              </a:solidFill>
            </a:endParaRPr>
          </a:p>
        </p:txBody>
      </p:sp>
      <p:pic>
        <p:nvPicPr>
          <p:cNvPr id="2097169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775</Words>
  <Application>Microsoft Office PowerPoint</Application>
  <PresentationFormat>Широкоэкранный</PresentationFormat>
  <Paragraphs>284</Paragraphs>
  <Slides>19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6" baseType="lpstr">
      <vt:lpstr>Arial</vt:lpstr>
      <vt:lpstr>Calibri</vt:lpstr>
      <vt:lpstr>Constantia</vt:lpstr>
      <vt:lpstr>Libre Franklin Black</vt:lpstr>
      <vt:lpstr>Times New Roman</vt:lpstr>
      <vt:lpstr>Wingdings 2</vt:lpstr>
      <vt:lpstr>Поток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1</cp:lastModifiedBy>
  <cp:revision>12</cp:revision>
  <dcterms:created xsi:type="dcterms:W3CDTF">2017-02-19T01:33:13Z</dcterms:created>
  <dcterms:modified xsi:type="dcterms:W3CDTF">2026-10-06T10:33:55Z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69ad2f4e86bd4484b1eba1b2a6dbf745</vt:lpwstr>
  </property>
</Properties>
</file>