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20"/>
  </p:notesMasterIdLst>
  <p:sldIdLst>
    <p:sldId id="256" r:id="rId3"/>
    <p:sldId id="257" r:id="rId4"/>
    <p:sldId id="259" r:id="rId5"/>
    <p:sldId id="260" r:id="rId6"/>
    <p:sldId id="290" r:id="rId7"/>
    <p:sldId id="291" r:id="rId8"/>
    <p:sldId id="292" r:id="rId9"/>
    <p:sldId id="269" r:id="rId10"/>
    <p:sldId id="287" r:id="rId11"/>
    <p:sldId id="261" r:id="rId12"/>
    <p:sldId id="266" r:id="rId13"/>
    <p:sldId id="267" r:id="rId14"/>
    <p:sldId id="271" r:id="rId15"/>
    <p:sldId id="294" r:id="rId16"/>
    <p:sldId id="270" r:id="rId17"/>
    <p:sldId id="272" r:id="rId18"/>
    <p:sldId id="293" r:id="rId19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970" autoAdjust="0"/>
    <p:restoredTop sz="94660"/>
  </p:normalViewPr>
  <p:slideViewPr>
    <p:cSldViewPr>
      <p:cViewPr varScale="1">
        <p:scale>
          <a:sx n="38" d="100"/>
          <a:sy n="38" d="100"/>
        </p:scale>
        <p:origin x="1110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23010998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11154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56302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16065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67997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Текст 4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Текст 3"/>
          <p:cNvSpPr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83" name="Рисунок 2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93" name="Body Level One…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Text"/>
          <p:cNvSpPr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2" name="Body Level One…"/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9" name="Title Text"/>
          <p:cNvSpPr>
            <a:spLocks noGrp="1"/>
          </p:cNvSpPr>
          <p:nvPr>
            <p:ph type="title" hasCustomPrompt="1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048580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58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94216622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606" name="Body Level One…"/>
          <p:cNvSpPr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607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12398034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Title Text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048719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>
            <a:normAutofit fontScale="66667" lnSpcReduction="20000"/>
          </a:bodyPr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2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78653054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1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22" name="Body Level One…"/>
          <p:cNvSpPr>
            <a:spLocks noGrp="1"/>
          </p:cNvSpPr>
          <p:nvPr>
            <p:ph type="body"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2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66605591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Title Text"/>
          <p:cNvSpPr>
            <a:spLocks noGrp="1"/>
          </p:cNvSpPr>
          <p:nvPr>
            <p:ph type="title" hasCustomPrompt="1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25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>
            <a:normAutofit fontScale="33333" lnSpcReduction="20000"/>
          </a:bodyPr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26" name="Текст 4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1048727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74443157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9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69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61588794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67066505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Title Text"/>
          <p:cNvSpPr>
            <a:spLocks noGrp="1"/>
          </p:cNvSpPr>
          <p:nvPr>
            <p:ph type="title" hasCustomPrompt="1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048729" name="Body Level One…"/>
          <p:cNvSpPr>
            <a:spLocks noGrp="1"/>
          </p:cNvSpPr>
          <p:nvPr>
            <p:ph type="body" sz="half" idx="1" hasCustomPrompt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185" indent="-260985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30" name="Текст 3"/>
          <p:cNvSpPr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104873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7699750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1" name="Title Text"/>
          <p:cNvSpPr>
            <a:spLocks noGrp="1"/>
          </p:cNvSpPr>
          <p:nvPr>
            <p:ph type="title" hasCustomPrompt="1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048712" name="Рисунок 2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048713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1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83205501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5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16" name="Body Level One…"/>
          <p:cNvSpPr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17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8896257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8" name="Title Text"/>
          <p:cNvSpPr>
            <a:spLocks noGrp="1"/>
          </p:cNvSpPr>
          <p:nvPr>
            <p:ph type="title" hasCustomPrompt="1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09" name="Body Level One…"/>
          <p:cNvSpPr>
            <a:spLocks noGrp="1"/>
          </p:cNvSpPr>
          <p:nvPr>
            <p:ph type="body" idx="1" hasCustomPrompt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1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46885382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>
            <a:spLocks noGrp="1"/>
          </p:cNvSpPr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Text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1048577" name="Body Level One…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578" name="Slide Number"/>
          <p:cNvSpPr>
            <a:spLocks noGrp="1"/>
          </p:cNvSpPr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65092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2pPr>
      <a:lvl3pPr marL="1234440" marR="0" indent="-32004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g"/><Relationship Id="rId7" Type="http://schemas.openxmlformats.org/officeDocument/2006/relationships/image" Target="../media/image10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extBox 4"/>
          <p:cNvSpPr/>
          <p:nvPr/>
        </p:nvSpPr>
        <p:spPr>
          <a:xfrm>
            <a:off x="277141" y="322487"/>
            <a:ext cx="11881320" cy="9541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3200" b="1">
                <a:solidFill>
                  <a:srgbClr val="009EEC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ФГБОУ ВО «Чеченский государственный университет</a:t>
            </a:r>
          </a:p>
          <a:p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имени  Ахмата </a:t>
            </a:r>
            <a:r>
              <a:rPr lang="ru-RU" sz="28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Абдулхамидовича</a:t>
            </a: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Кадырова»</a:t>
            </a:r>
          </a:p>
        </p:txBody>
      </p:sp>
      <p:sp>
        <p:nvSpPr>
          <p:cNvPr id="113" name="TextBox 6"/>
          <p:cNvSpPr/>
          <p:nvPr/>
        </p:nvSpPr>
        <p:spPr>
          <a:xfrm>
            <a:off x="1955540" y="1448800"/>
            <a:ext cx="8280920" cy="1446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2200" u="sng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114" name="TextBox 7"/>
          <p:cNvSpPr/>
          <p:nvPr/>
        </p:nvSpPr>
        <p:spPr>
          <a:xfrm>
            <a:off x="1390531" y="1436042"/>
            <a:ext cx="9890045" cy="76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2200" u="sng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rPr lang="ru-RU" u="none" dirty="0"/>
              <a:t>ФАКУЛЬТЕТ ГЕОГРАФИИ И ГЕОЭКОЛОГИИ</a:t>
            </a:r>
          </a:p>
          <a:p>
            <a:r>
              <a:rPr lang="ru-RU" u="none" dirty="0"/>
              <a:t>Кафедра «</a:t>
            </a:r>
            <a:r>
              <a:rPr lang="ru-RU" u="none" dirty="0">
                <a:sym typeface="Calibri"/>
              </a:rPr>
              <a:t>Экология и природопользование»</a:t>
            </a:r>
            <a:endParaRPr lang="ru-RU" u="none" dirty="0"/>
          </a:p>
        </p:txBody>
      </p:sp>
      <p:sp>
        <p:nvSpPr>
          <p:cNvPr id="115" name="Прямоугольник 9"/>
          <p:cNvSpPr/>
          <p:nvPr/>
        </p:nvSpPr>
        <p:spPr>
          <a:xfrm>
            <a:off x="3359696" y="2601305"/>
            <a:ext cx="6253475" cy="707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>
              <a:defRPr sz="4000" b="1">
                <a:solidFill>
                  <a:srgbClr val="FFFFFF"/>
                </a:solidFill>
                <a:latin typeface="Franklin Gothic Heavy"/>
                <a:ea typeface="Franklin Gothic Heavy"/>
                <a:cs typeface="Franklin Gothic Heavy"/>
                <a:sym typeface="Franklin Gothic Heavy"/>
              </a:defRPr>
            </a:lvl1pPr>
          </a:lstStyle>
          <a:p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бакалавра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6" name="Скругленный прямоугольник 10"/>
          <p:cNvSpPr/>
          <p:nvPr/>
        </p:nvSpPr>
        <p:spPr>
          <a:xfrm>
            <a:off x="746905" y="4102835"/>
            <a:ext cx="1801092" cy="1801092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>
            <a:solidFill>
              <a:srgbClr val="42719B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7" name="Прямоугольник 11"/>
          <p:cNvSpPr/>
          <p:nvPr/>
        </p:nvSpPr>
        <p:spPr>
          <a:xfrm>
            <a:off x="2924725" y="3951523"/>
            <a:ext cx="6387324" cy="5232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8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ФИО</a:t>
            </a:r>
            <a:r>
              <a:rPr dirty="0">
                <a:solidFill>
                  <a:srgbClr val="FFFFFF"/>
                </a:solidFill>
              </a:rPr>
              <a:t>:</a:t>
            </a:r>
            <a:r>
              <a:rPr lang="ru-RU" dirty="0" err="1">
                <a:solidFill>
                  <a:srgbClr val="FFFFFF"/>
                </a:solidFill>
              </a:rPr>
              <a:t>Тайдаев</a:t>
            </a:r>
            <a:r>
              <a:rPr lang="ru-RU">
                <a:solidFill>
                  <a:srgbClr val="FFFFFF"/>
                </a:solidFill>
              </a:rPr>
              <a:t> Исмаил-Дуда Исаевич </a:t>
            </a:r>
            <a:endParaRPr dirty="0">
              <a:solidFill>
                <a:srgbClr val="FFFFFF"/>
              </a:solidFill>
            </a:endParaRPr>
          </a:p>
        </p:txBody>
      </p:sp>
      <p:sp>
        <p:nvSpPr>
          <p:cNvPr id="118" name="Прямоугольник 12"/>
          <p:cNvSpPr/>
          <p:nvPr/>
        </p:nvSpPr>
        <p:spPr>
          <a:xfrm>
            <a:off x="2898017" y="4437731"/>
            <a:ext cx="6987699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>
              <a:defRPr sz="24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/>
              <a:t>Форма</a:t>
            </a:r>
            <a:r>
              <a:rPr dirty="0"/>
              <a:t> </a:t>
            </a:r>
            <a:r>
              <a:rPr dirty="0" err="1"/>
              <a:t>обучения</a:t>
            </a:r>
            <a:r>
              <a:rPr dirty="0"/>
              <a:t>: </a:t>
            </a:r>
            <a:r>
              <a:rPr lang="ru-RU" dirty="0"/>
              <a:t>очная</a:t>
            </a:r>
            <a:endParaRPr dirty="0"/>
          </a:p>
        </p:txBody>
      </p:sp>
      <p:sp>
        <p:nvSpPr>
          <p:cNvPr id="119" name="Прямоугольник 13"/>
          <p:cNvSpPr/>
          <p:nvPr/>
        </p:nvSpPr>
        <p:spPr>
          <a:xfrm>
            <a:off x="2882398" y="4799106"/>
            <a:ext cx="658449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Направление</a:t>
            </a:r>
            <a:r>
              <a:rPr sz="2400" dirty="0">
                <a:solidFill>
                  <a:srgbClr val="D9D9D9"/>
                </a:solidFill>
                <a:latin typeface="Arial"/>
                <a:cs typeface="Arial"/>
              </a:rPr>
              <a:t>: </a:t>
            </a:r>
            <a:r>
              <a:rPr lang="ru-RU" sz="2400" dirty="0">
                <a:solidFill>
                  <a:srgbClr val="D9D9D9"/>
                </a:solidFill>
                <a:latin typeface="Arial"/>
                <a:cs typeface="Arial"/>
              </a:rPr>
              <a:t>21.03.01 Нефтегазовое дело»</a:t>
            </a:r>
            <a:endParaRPr sz="2400" dirty="0">
              <a:solidFill>
                <a:srgbClr val="D9D9D9"/>
              </a:solidFill>
              <a:latin typeface="Arial"/>
              <a:cs typeface="Arial"/>
            </a:endParaRPr>
          </a:p>
        </p:txBody>
      </p:sp>
      <p:sp>
        <p:nvSpPr>
          <p:cNvPr id="120" name="Прямоугольник 14"/>
          <p:cNvSpPr/>
          <p:nvPr/>
        </p:nvSpPr>
        <p:spPr>
          <a:xfrm>
            <a:off x="2924723" y="5320669"/>
            <a:ext cx="9100631" cy="830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24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Профиль</a:t>
            </a:r>
            <a:r>
              <a:rPr dirty="0"/>
              <a:t>: </a:t>
            </a:r>
            <a:r>
              <a:rPr lang="ru-RU" sz="2400" dirty="0">
                <a:solidFill>
                  <a:srgbClr val="D9D9D9"/>
                </a:solidFill>
                <a:latin typeface="Arial"/>
                <a:cs typeface="Arial"/>
              </a:rPr>
              <a:t>«Эксплуатация и обслуживание объектов транспорта и хранения нефти, газа и продуктов переработки»</a:t>
            </a:r>
            <a:endParaRPr sz="2400" dirty="0">
              <a:solidFill>
                <a:srgbClr val="D9D9D9"/>
              </a:solidFill>
              <a:latin typeface="Arial"/>
              <a:cs typeface="Arial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F5EE672-7A9A-43B0-8E69-5CF65B9DC9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163039"/>
            <a:ext cx="1111123" cy="1067310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23BA837-D4B7-4C9A-81E3-4036D6E38A7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6056" r="35343" b="45595"/>
          <a:stretch>
            <a:fillRect/>
          </a:stretch>
        </p:blipFill>
        <p:spPr>
          <a:xfrm>
            <a:off x="746904" y="4076013"/>
            <a:ext cx="1801093" cy="19078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Заголовок 1"/>
          <p:cNvSpPr>
            <a:spLocks noGrp="1"/>
          </p:cNvSpPr>
          <p:nvPr>
            <p:ph type="title"/>
          </p:nvPr>
        </p:nvSpPr>
        <p:spPr>
          <a:xfrm>
            <a:off x="2200588" y="239557"/>
            <a:ext cx="7790823" cy="624803"/>
          </a:xfrm>
          <a:prstGeom prst="rect">
            <a:avLst/>
          </a:prstGeom>
        </p:spPr>
        <p:txBody>
          <a:bodyPr/>
          <a:lstStyle>
            <a:lvl1pPr algn="ctr" defTabSz="886968">
              <a:defRPr sz="3783" b="1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/>
              <a:t>Приказы</a:t>
            </a:r>
            <a:endParaRPr dirty="0"/>
          </a:p>
        </p:txBody>
      </p:sp>
      <p:sp>
        <p:nvSpPr>
          <p:cNvPr id="124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5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6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29" name="Прямоугольник 7"/>
          <p:cNvGrpSpPr/>
          <p:nvPr/>
        </p:nvGrpSpPr>
        <p:grpSpPr>
          <a:xfrm>
            <a:off x="351690" y="1772816"/>
            <a:ext cx="11603388" cy="736646"/>
            <a:chOff x="-351691" y="-52185"/>
            <a:chExt cx="11953914" cy="736644"/>
          </a:xfrm>
        </p:grpSpPr>
        <p:sp>
          <p:nvSpPr>
            <p:cNvPr id="127" name="Rectangle"/>
            <p:cNvSpPr/>
            <p:nvPr/>
          </p:nvSpPr>
          <p:spPr>
            <a:xfrm>
              <a:off x="-351691" y="-52185"/>
              <a:ext cx="11953914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28" name="О зачислении"/>
            <p:cNvSpPr/>
            <p:nvPr/>
          </p:nvSpPr>
          <p:spPr>
            <a:xfrm>
              <a:off x="-254771" y="147094"/>
              <a:ext cx="11641836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dirty="0"/>
                <a:t>О </a:t>
              </a:r>
              <a:r>
                <a:rPr dirty="0" err="1"/>
                <a:t>зачислении</a:t>
              </a:r>
              <a:r>
                <a:rPr lang="ru-RU" dirty="0"/>
                <a:t> от 04.08.2024г. №95/03-21</a:t>
              </a:r>
              <a:endParaRPr dirty="0"/>
            </a:p>
          </p:txBody>
        </p:sp>
      </p:grpSp>
      <p:grpSp>
        <p:nvGrpSpPr>
          <p:cNvPr id="132" name="Прямоугольник 8"/>
          <p:cNvGrpSpPr/>
          <p:nvPr/>
        </p:nvGrpSpPr>
        <p:grpSpPr>
          <a:xfrm>
            <a:off x="351690" y="2833411"/>
            <a:ext cx="11641838" cy="736646"/>
            <a:chOff x="-1" y="0"/>
            <a:chExt cx="11641836" cy="736644"/>
          </a:xfrm>
        </p:grpSpPr>
        <p:sp>
          <p:nvSpPr>
            <p:cNvPr id="130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1" name="Переводной"/>
            <p:cNvSpPr/>
            <p:nvPr/>
          </p:nvSpPr>
          <p:spPr>
            <a:xfrm>
              <a:off x="-1" y="144802"/>
              <a:ext cx="11641836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lang="ru-RU" dirty="0"/>
                <a:t>Переводной     от 20.07.2026г. №331</a:t>
              </a:r>
            </a:p>
          </p:txBody>
        </p:sp>
      </p:grpSp>
      <p:grpSp>
        <p:nvGrpSpPr>
          <p:cNvPr id="135" name="Прямоугольник 12"/>
          <p:cNvGrpSpPr/>
          <p:nvPr/>
        </p:nvGrpSpPr>
        <p:grpSpPr>
          <a:xfrm>
            <a:off x="351690" y="3777731"/>
            <a:ext cx="11641838" cy="736646"/>
            <a:chOff x="-1" y="0"/>
            <a:chExt cx="11641836" cy="736644"/>
          </a:xfrm>
        </p:grpSpPr>
        <p:sp>
          <p:nvSpPr>
            <p:cNvPr id="133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4" name="Переводной"/>
            <p:cNvSpPr/>
            <p:nvPr/>
          </p:nvSpPr>
          <p:spPr>
            <a:xfrm>
              <a:off x="-1" y="144802"/>
              <a:ext cx="11641836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  <a:r>
                <a:rPr lang="ru-RU" dirty="0"/>
                <a:t>   </a:t>
              </a:r>
              <a:endParaRPr/>
            </a:p>
          </p:txBody>
        </p:sp>
      </p:grpSp>
      <p:grpSp>
        <p:nvGrpSpPr>
          <p:cNvPr id="138" name="Прямоугольник 13"/>
          <p:cNvGrpSpPr/>
          <p:nvPr/>
        </p:nvGrpSpPr>
        <p:grpSpPr>
          <a:xfrm>
            <a:off x="351691" y="4754097"/>
            <a:ext cx="11641836" cy="736645"/>
            <a:chOff x="0" y="0"/>
            <a:chExt cx="11641834" cy="736643"/>
          </a:xfrm>
        </p:grpSpPr>
        <p:sp>
          <p:nvSpPr>
            <p:cNvPr id="136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7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grpSp>
        <p:nvGrpSpPr>
          <p:cNvPr id="141" name="Прямоугольник 14"/>
          <p:cNvGrpSpPr/>
          <p:nvPr/>
        </p:nvGrpSpPr>
        <p:grpSpPr>
          <a:xfrm>
            <a:off x="351691" y="5730461"/>
            <a:ext cx="11641836" cy="736645"/>
            <a:chOff x="0" y="0"/>
            <a:chExt cx="11641834" cy="736643"/>
          </a:xfrm>
        </p:grpSpPr>
        <p:sp>
          <p:nvSpPr>
            <p:cNvPr id="139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40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8A45B891-DDBD-4867-B484-76D2F212F7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Прямоугольник 2"/>
          <p:cNvSpPr/>
          <p:nvPr/>
        </p:nvSpPr>
        <p:spPr>
          <a:xfrm>
            <a:off x="1532572" y="150741"/>
            <a:ext cx="9126856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ПУБЛИКАЦИИ В НАУЧНЫХ ИЗДАНИЯХ, НАУЧНЫЕ СТАТЬИ</a:t>
            </a:r>
          </a:p>
        </p:txBody>
      </p:sp>
      <p:sp>
        <p:nvSpPr>
          <p:cNvPr id="16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3" name="Прямоугольник 6"/>
          <p:cNvSpPr/>
          <p:nvPr/>
        </p:nvSpPr>
        <p:spPr>
          <a:xfrm>
            <a:off x="195117" y="1710465"/>
            <a:ext cx="11798410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4" name="TextBox 7"/>
          <p:cNvSpPr/>
          <p:nvPr/>
        </p:nvSpPr>
        <p:spPr>
          <a:xfrm>
            <a:off x="385189" y="1764114"/>
            <a:ext cx="11427584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Основные положения и выводы диссертационного исследования нашли отражение</a:t>
            </a:r>
          </a:p>
          <a:p>
            <a:pPr algn="ctr">
              <a:defRPr i="1"/>
            </a:pPr>
            <a:r>
              <a:t>в научных публикациях автора, в том числе в изданиях, рекомендованных ВАК РФ:</a:t>
            </a:r>
          </a:p>
        </p:txBody>
      </p:sp>
      <p:graphicFrame>
        <p:nvGraphicFramePr>
          <p:cNvPr id="165" name="Таблица 8"/>
          <p:cNvGraphicFramePr/>
          <p:nvPr>
            <p:extLst>
              <p:ext uri="{D42A27DB-BD31-4B8C-83A1-F6EECF244321}">
                <p14:modId xmlns:p14="http://schemas.microsoft.com/office/powerpoint/2010/main" val="1512572015"/>
              </p:ext>
            </p:extLst>
          </p:nvPr>
        </p:nvGraphicFramePr>
        <p:xfrm>
          <a:off x="195117" y="2813707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Выходные</a:t>
                      </a: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 </a:t>
                      </a: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данные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1A0E8DF-A3D7-45FE-A43F-E05D1833A3F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3277465860"/>
              </p:ext>
            </p:extLst>
          </p:nvPr>
        </p:nvGraphicFramePr>
        <p:xfrm>
          <a:off x="452398" y="1714488"/>
          <a:ext cx="11287204" cy="4295285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980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11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777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39405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Оценка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</a:t>
                      </a:r>
                      <a:r>
                        <a:rPr sz="1400" dirty="0">
                          <a:solidFill>
                            <a:srgbClr val="4175B5"/>
                          </a:solidFill>
                        </a:rPr>
                        <a:t>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Химия 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4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История России 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Основы военной подготовки 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Русский язык и культура речи 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Основы российской государственности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233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Общественный проект «Обучение служением»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Информатика 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6336777"/>
                  </a:ext>
                </a:extLst>
              </a:tr>
              <a:tr h="365113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Иностранный язык 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0382612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Физическая культура и спорт 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7156001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endParaRPr dirty="0"/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endParaRPr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588" y="1357298"/>
            <a:ext cx="6066046" cy="49381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1389070454"/>
              </p:ext>
            </p:extLst>
          </p:nvPr>
        </p:nvGraphicFramePr>
        <p:xfrm>
          <a:off x="209268" y="1916832"/>
          <a:ext cx="11673210" cy="3758308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30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491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910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1284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Экология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Физическая культура и спорт 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Иностранный язык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История ЧР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369873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Чеченский язык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9995265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Безопасность жизнедеятельности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6998141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Математика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990224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Химия нефти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1607557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833" y="1415022"/>
            <a:ext cx="6066046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573776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3733697911"/>
              </p:ext>
            </p:extLst>
          </p:nvPr>
        </p:nvGraphicFramePr>
        <p:xfrm>
          <a:off x="209268" y="1916832"/>
          <a:ext cx="11673210" cy="4012495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30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491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910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11425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55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Геология литология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21</a:t>
                      </a:r>
                      <a:r>
                        <a:rPr sz="1400">
                          <a:solidFill>
                            <a:srgbClr val="4175B5"/>
                          </a:solidFill>
                        </a:rPr>
                        <a:t>.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Основы нефтегазового дела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Философия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Физическая культура и спорт 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Иностранный язык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Правоведение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Психология делового общения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369873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Управление проектами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9995265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Химия </a:t>
                      </a:r>
                      <a:r>
                        <a:rPr lang="ru-RU" dirty="0" err="1"/>
                        <a:t>бир</a:t>
                      </a:r>
                      <a:r>
                        <a:rPr lang="ru-RU" dirty="0"/>
                        <a:t>.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6998141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848" y="1446745"/>
            <a:ext cx="6066046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216677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3743395468"/>
              </p:ext>
            </p:extLst>
          </p:nvPr>
        </p:nvGraphicFramePr>
        <p:xfrm>
          <a:off x="209268" y="1916832"/>
          <a:ext cx="11601772" cy="4155372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267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078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672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4858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Иностранный язык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Метрология стандарт. и </a:t>
                      </a:r>
                      <a:r>
                        <a:rPr lang="ru-RU" dirty="0" err="1"/>
                        <a:t>сертиф</a:t>
                      </a:r>
                      <a:r>
                        <a:rPr lang="ru-RU" dirty="0"/>
                        <a:t>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Физическая культура и спорт 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Экономика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ЧТК этика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err="1"/>
                        <a:t>Пром.и</a:t>
                      </a:r>
                      <a:r>
                        <a:rPr lang="ru-RU" dirty="0"/>
                        <a:t> </a:t>
                      </a:r>
                      <a:r>
                        <a:rPr lang="ru-RU" dirty="0" err="1"/>
                        <a:t>экол</a:t>
                      </a:r>
                      <a:r>
                        <a:rPr lang="ru-RU" dirty="0"/>
                        <a:t>. безопасность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Физика пласта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369873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ГИС в </a:t>
                      </a:r>
                      <a:r>
                        <a:rPr lang="ru-RU" dirty="0" err="1"/>
                        <a:t>нефт</a:t>
                      </a:r>
                      <a:r>
                        <a:rPr lang="ru-RU" dirty="0"/>
                        <a:t>. отрасли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9995265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Методы геофизических исследований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6998141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848" y="1446745"/>
            <a:ext cx="6066046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710759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68" y="314353"/>
            <a:ext cx="7503014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2956686831"/>
              </p:ext>
            </p:extLst>
          </p:nvPr>
        </p:nvGraphicFramePr>
        <p:xfrm>
          <a:off x="195117" y="2036235"/>
          <a:ext cx="11713347" cy="3566160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6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84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921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/зачет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156451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 </a:t>
            </a: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endParaRPr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B9B5609-7AD6-4647-8B35-16637E712F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086725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68" y="314353"/>
            <a:ext cx="7503014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101713436"/>
              </p:ext>
            </p:extLst>
          </p:nvPr>
        </p:nvGraphicFramePr>
        <p:xfrm>
          <a:off x="195117" y="2036235"/>
          <a:ext cx="11713347" cy="3566160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6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84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921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/зачет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156451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B9B5609-7AD6-4647-8B35-16637E712F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858448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Прямоугольник 2"/>
          <p:cNvSpPr/>
          <p:nvPr/>
        </p:nvSpPr>
        <p:spPr>
          <a:xfrm>
            <a:off x="1861893" y="271092"/>
            <a:ext cx="8464858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УЧАСТИЕ В НАУЧНО-ПРАКТИЧЕСКИХ КОНФЕРЕНЦИЯХ</a:t>
            </a:r>
          </a:p>
        </p:txBody>
      </p:sp>
      <p:sp>
        <p:nvSpPr>
          <p:cNvPr id="18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3" name="Прямоугольник 6"/>
          <p:cNvSpPr/>
          <p:nvPr/>
        </p:nvSpPr>
        <p:spPr>
          <a:xfrm>
            <a:off x="195117" y="1710465"/>
            <a:ext cx="11798410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4" name="TextBox 7"/>
          <p:cNvSpPr/>
          <p:nvPr/>
        </p:nvSpPr>
        <p:spPr>
          <a:xfrm>
            <a:off x="385189" y="1764114"/>
            <a:ext cx="11427584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Основные тезисы работы были представлены на</a:t>
            </a:r>
          </a:p>
          <a:p>
            <a:pPr algn="ctr">
              <a:defRPr i="1"/>
            </a:pPr>
            <a:r>
              <a:t>научно-практических конференциях:</a:t>
            </a:r>
          </a:p>
        </p:txBody>
      </p:sp>
      <p:graphicFrame>
        <p:nvGraphicFramePr>
          <p:cNvPr id="185" name="Таблица 8"/>
          <p:cNvGraphicFramePr/>
          <p:nvPr>
            <p:extLst>
              <p:ext uri="{D42A27DB-BD31-4B8C-83A1-F6EECF244321}">
                <p14:modId xmlns:p14="http://schemas.microsoft.com/office/powerpoint/2010/main" val="3842567527"/>
              </p:ext>
            </p:extLst>
          </p:nvPr>
        </p:nvGraphicFramePr>
        <p:xfrm>
          <a:off x="195117" y="2813707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Выходные</a:t>
                      </a: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 </a:t>
                      </a: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данные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CBE5842-3A59-4562-A485-241C809B4ED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Прямоугольник 2"/>
          <p:cNvSpPr/>
          <p:nvPr/>
        </p:nvSpPr>
        <p:spPr>
          <a:xfrm>
            <a:off x="5035885" y="271092"/>
            <a:ext cx="2116892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Статьи РИНЦ</a:t>
            </a:r>
          </a:p>
        </p:txBody>
      </p:sp>
      <p:grpSp>
        <p:nvGrpSpPr>
          <p:cNvPr id="242" name="Прямоугольник 4"/>
          <p:cNvGrpSpPr/>
          <p:nvPr/>
        </p:nvGrpSpPr>
        <p:grpSpPr>
          <a:xfrm>
            <a:off x="195117" y="1825001"/>
            <a:ext cx="11798410" cy="736645"/>
            <a:chOff x="0" y="0"/>
            <a:chExt cx="11798408" cy="736643"/>
          </a:xfrm>
        </p:grpSpPr>
        <p:sp>
          <p:nvSpPr>
            <p:cNvPr id="240" name="Rectangle"/>
            <p:cNvSpPr/>
            <p:nvPr/>
          </p:nvSpPr>
          <p:spPr>
            <a:xfrm>
              <a:off x="-1" y="0"/>
              <a:ext cx="11798410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0000"/>
                  </a:solidFill>
                </a:defRPr>
              </a:pPr>
              <a:endParaRPr/>
            </a:p>
          </p:txBody>
        </p:sp>
        <p:sp>
          <p:nvSpPr>
            <p:cNvPr id="241" name="Необходимо написать тему статьи и сделать из нее гиперссылку"/>
            <p:cNvSpPr/>
            <p:nvPr/>
          </p:nvSpPr>
          <p:spPr>
            <a:xfrm>
              <a:off x="-1" y="176552"/>
              <a:ext cx="11798410" cy="3835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>
                <a:defRPr sz="2000" b="1"/>
              </a:pPr>
              <a:r>
                <a:t>Необходимо написать тему статьи и сделать из нее </a:t>
              </a:r>
              <a:r>
                <a:rPr u="sng">
                  <a:solidFill>
                    <a:srgbClr val="FF0000"/>
                  </a:solidFill>
                </a:rPr>
                <a:t>гиперссылку</a:t>
              </a:r>
            </a:p>
          </p:txBody>
        </p:sp>
      </p:grpSp>
      <p:sp>
        <p:nvSpPr>
          <p:cNvPr id="243" name="Прямоугольник 5">
            <a:hlinkClick r:id="rId2" action="ppaction://hlinksldjump"/>
          </p:cNvPr>
          <p:cNvSpPr/>
          <p:nvPr/>
        </p:nvSpPr>
        <p:spPr>
          <a:xfrm>
            <a:off x="195117" y="2775008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244" name="Прямоугольник 6"/>
          <p:cNvSpPr/>
          <p:nvPr/>
        </p:nvSpPr>
        <p:spPr>
          <a:xfrm>
            <a:off x="195117" y="3725016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5" name="Прямоугольник 7"/>
          <p:cNvSpPr/>
          <p:nvPr/>
        </p:nvSpPr>
        <p:spPr>
          <a:xfrm>
            <a:off x="238084" y="4714884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6" name="Прямоугольник 8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7" name="Прямоугольник 9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8" name="Прямоугольник 10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9" name="Прямоугольник 11"/>
          <p:cNvSpPr/>
          <p:nvPr/>
        </p:nvSpPr>
        <p:spPr>
          <a:xfrm>
            <a:off x="195117" y="5660828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365A801-FB9C-490A-B508-2887AEA3C3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Прямоугольник 2"/>
          <p:cNvSpPr/>
          <p:nvPr/>
        </p:nvSpPr>
        <p:spPr>
          <a:xfrm>
            <a:off x="3639883" y="271092"/>
            <a:ext cx="4908909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Выступления на конференциях</a:t>
            </a:r>
          </a:p>
        </p:txBody>
      </p:sp>
      <p:grpSp>
        <p:nvGrpSpPr>
          <p:cNvPr id="255" name="Прямоугольник 3"/>
          <p:cNvGrpSpPr/>
          <p:nvPr/>
        </p:nvGrpSpPr>
        <p:grpSpPr>
          <a:xfrm>
            <a:off x="195117" y="1566680"/>
            <a:ext cx="11798410" cy="4886655"/>
            <a:chOff x="0" y="0"/>
            <a:chExt cx="11798408" cy="4844167"/>
          </a:xfrm>
        </p:grpSpPr>
        <p:sp>
          <p:nvSpPr>
            <p:cNvPr id="253" name="Rectangle"/>
            <p:cNvSpPr/>
            <p:nvPr/>
          </p:nvSpPr>
          <p:spPr>
            <a:xfrm>
              <a:off x="-1" y="-1"/>
              <a:ext cx="11798410" cy="4844169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/>
              </a:pPr>
              <a:endParaRPr/>
            </a:p>
          </p:txBody>
        </p:sp>
        <p:sp>
          <p:nvSpPr>
            <p:cNvPr id="254" name="Наименование и время проведения конференции и указать ссылку"/>
            <p:cNvSpPr/>
            <p:nvPr/>
          </p:nvSpPr>
          <p:spPr>
            <a:xfrm>
              <a:off x="-1" y="477713"/>
              <a:ext cx="11798410" cy="38887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>
                <a:defRPr sz="2000" b="1"/>
              </a:pPr>
              <a:r>
                <a:rPr dirty="0" err="1"/>
                <a:t>Наименование</a:t>
              </a:r>
              <a:r>
                <a:rPr dirty="0"/>
                <a:t> и </a:t>
              </a:r>
              <a:r>
                <a:rPr dirty="0" err="1"/>
                <a:t>время</a:t>
              </a:r>
              <a:r>
                <a:rPr dirty="0"/>
                <a:t> </a:t>
              </a:r>
              <a:r>
                <a:rPr dirty="0" err="1"/>
                <a:t>проведения</a:t>
              </a:r>
              <a:r>
                <a:rPr dirty="0"/>
                <a:t> </a:t>
              </a:r>
              <a:r>
                <a:rPr dirty="0" err="1"/>
                <a:t>конференции</a:t>
              </a:r>
              <a:r>
                <a:rPr dirty="0"/>
                <a:t> и </a:t>
              </a:r>
              <a:r>
                <a:rPr dirty="0" err="1"/>
                <a:t>указать</a:t>
              </a:r>
              <a:r>
                <a:rPr dirty="0"/>
                <a:t> </a:t>
              </a:r>
              <a:r>
                <a:rPr dirty="0" err="1"/>
                <a:t>ссылку</a:t>
              </a: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r>
                <a:rPr dirty="0"/>
                <a:t> </a:t>
              </a:r>
            </a:p>
          </p:txBody>
        </p:sp>
      </p:grpSp>
      <p:sp>
        <p:nvSpPr>
          <p:cNvPr id="256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7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8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957F6DD-23A1-4EA0-A5EF-DD4375E2898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4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48" name="Прямоугольник 2"/>
          <p:cNvSpPr/>
          <p:nvPr/>
        </p:nvSpPr>
        <p:spPr>
          <a:xfrm>
            <a:off x="2561516" y="314353"/>
            <a:ext cx="7076438" cy="447040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r>
              <a:rPr dirty="0"/>
              <a:t> </a:t>
            </a:r>
            <a:r>
              <a:rPr lang="ru-RU" dirty="0"/>
              <a:t>РЕЗУЛЬТАТЫ ОБЩЕСТВЕННОЙ ДЕЯТЕЛЬНОСТИ</a:t>
            </a:r>
            <a:endParaRPr dirty="0"/>
          </a:p>
        </p:txBody>
      </p:sp>
      <p:sp>
        <p:nvSpPr>
          <p:cNvPr id="1048649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50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51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graphicFrame>
        <p:nvGraphicFramePr>
          <p:cNvPr id="4194306" name="Таблица 8"/>
          <p:cNvGraphicFramePr>
            <a:graphicFrameLocks/>
          </p:cNvGraphicFramePr>
          <p:nvPr/>
        </p:nvGraphicFramePr>
        <p:xfrm>
          <a:off x="34605" y="1772816"/>
          <a:ext cx="11750028" cy="4680520"/>
        </p:xfrm>
        <a:graphic>
          <a:graphicData uri="http://schemas.openxmlformats.org/drawingml/2006/table">
            <a:tbl>
              <a:tblPr firstRow="1" bandRow="1"/>
              <a:tblGrid>
                <a:gridCol w="10240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09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166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7972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Мероприятия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Дата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Мероприятие приуроченное ко Дню знаний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01.09.25</a:t>
                      </a:r>
                      <a:endParaRPr lang="zh-CN" alt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Мероприятия, посвященные Дню солидарности в борьбе с терроризмом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03.09.25</a:t>
                      </a: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Мероприятия, посвященные ко Дню чеченской женщины.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14.09.25</a:t>
                      </a: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Международный день мира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21.09.25</a:t>
                      </a: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79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Участие в республиканских мероприятиях, посвященных Дню чеченской молодёжи, Дню города и Дню учителя.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05.10.25</a:t>
                      </a: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6.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Проведение мероприятий, посвященных Дню народного единства России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15.11.25</a:t>
                      </a: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7.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Празднование Международного дня студента.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17.11. 25</a:t>
                      </a: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8</a:t>
                      </a:r>
                      <a:r>
                        <a:rPr lang="en-US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.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 panose="020F0502020204030204"/>
                        </a:rPr>
                        <a:t>Мероприятия, посвященные Дню Конституции России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 panose="020F0502020204030204"/>
                        </a:rPr>
                        <a:t>12.12. 25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9</a:t>
                      </a:r>
                      <a:r>
                        <a:rPr lang="en-US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.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 panose="020F0502020204030204"/>
                        </a:rPr>
                        <a:t>Конкурс на лучшее новогоднее оформление факультета/института.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 panose="020F0502020204030204"/>
                        </a:rPr>
                        <a:t>30.12.25</a:t>
                      </a: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4306646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4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48" name="Прямоугольник 2"/>
          <p:cNvSpPr/>
          <p:nvPr/>
        </p:nvSpPr>
        <p:spPr>
          <a:xfrm>
            <a:off x="2561516" y="314353"/>
            <a:ext cx="7076438" cy="447040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РЕЗУЛЬТАТЫ ОБЩЕСТВЕННОЙ ДЕЯТЕЛЬНОСТИ</a:t>
            </a: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048649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048650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048651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4194306" name="Таблица 8"/>
          <p:cNvGraphicFramePr>
            <a:graphicFrameLocks/>
          </p:cNvGraphicFramePr>
          <p:nvPr/>
        </p:nvGraphicFramePr>
        <p:xfrm>
          <a:off x="34605" y="1772816"/>
          <a:ext cx="11713347" cy="4389120"/>
        </p:xfrm>
        <a:graphic>
          <a:graphicData uri="http://schemas.openxmlformats.org/drawingml/2006/table">
            <a:tbl>
              <a:tblPr firstRow="1" bandRow="1"/>
              <a:tblGrid>
                <a:gridCol w="10208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880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044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116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Мероприятия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Дата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10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Флешмоб в честь победы Героя России Рамзана Ахматовича Кадырова на выборах Главы Чеченской Республики.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altLang="zh-CN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22.09.26</a:t>
                      </a:r>
                      <a:endParaRPr lang="zh-CN" alt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11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/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/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12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362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13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14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15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16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4797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17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18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19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3363217354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20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29733898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21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220995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1047899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2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35" name="Прямоугольник 2"/>
          <p:cNvSpPr/>
          <p:nvPr/>
        </p:nvSpPr>
        <p:spPr>
          <a:xfrm>
            <a:off x="1487741" y="260686"/>
            <a:ext cx="10108044" cy="461665"/>
          </a:xfrm>
          <a:prstGeom prst="rect">
            <a:avLst/>
          </a:prstGeom>
          <a:ln w="12700">
            <a:miter lim="400000"/>
          </a:ln>
        </p:spPr>
        <p:txBody>
          <a:bodyPr wrap="square" lIns="45719" rIns="45719">
            <a:spAutoFit/>
          </a:bodyPr>
          <a:lstStyle/>
          <a:p>
            <a: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r>
              <a:rPr lang="ru-RU" sz="2400" b="1" dirty="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НАУЧНО-ИССЛЕДОВАТЕЛЬСКАЯ РАБОТА</a:t>
            </a:r>
          </a:p>
        </p:txBody>
      </p:sp>
      <p:sp>
        <p:nvSpPr>
          <p:cNvPr id="1048636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37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38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graphicFrame>
        <p:nvGraphicFramePr>
          <p:cNvPr id="4194304" name="Таблица 8"/>
          <p:cNvGraphicFramePr>
            <a:graphicFrameLocks/>
          </p:cNvGraphicFramePr>
          <p:nvPr/>
        </p:nvGraphicFramePr>
        <p:xfrm>
          <a:off x="191942" y="1557042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Выходные данные*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639" name="Прямоугольник 10"/>
          <p:cNvSpPr/>
          <p:nvPr/>
        </p:nvSpPr>
        <p:spPr>
          <a:xfrm>
            <a:off x="118875" y="6403607"/>
            <a:ext cx="4739638" cy="3327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>
              <a:defRPr sz="1600" b="1">
                <a:solidFill>
                  <a:srgbClr val="1F497D"/>
                </a:solidFill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</p:spTree>
    <p:extLst>
      <p:ext uri="{BB962C8B-B14F-4D97-AF65-F5344CB8AC3E}">
        <p14:creationId xmlns:p14="http://schemas.microsoft.com/office/powerpoint/2010/main" val="2784187595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0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84" name="Rectangle"/>
          <p:cNvSpPr/>
          <p:nvPr/>
        </p:nvSpPr>
        <p:spPr>
          <a:xfrm>
            <a:off x="191770" y="1844675"/>
            <a:ext cx="11798300" cy="4844415"/>
          </a:xfrm>
          <a:prstGeom prst="rect">
            <a:avLst/>
          </a:prstGeom>
          <a:solidFill>
            <a:srgbClr val="FFF2CB"/>
          </a:solidFill>
          <a:ln w="12700" cap="flat">
            <a:solidFill>
              <a:srgbClr val="F5BD14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>
              <a:defRPr b="1"/>
            </a:pPr>
            <a:endParaRPr lang="ru-RU" b="1"/>
          </a:p>
        </p:txBody>
      </p:sp>
      <p:sp>
        <p:nvSpPr>
          <p:cNvPr id="1048685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6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7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663019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0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84" name="Rectangle"/>
          <p:cNvSpPr/>
          <p:nvPr/>
        </p:nvSpPr>
        <p:spPr>
          <a:xfrm>
            <a:off x="191770" y="1844675"/>
            <a:ext cx="11798300" cy="4844415"/>
          </a:xfrm>
          <a:prstGeom prst="rect">
            <a:avLst/>
          </a:prstGeom>
          <a:solidFill>
            <a:srgbClr val="FFF2CB"/>
          </a:solidFill>
          <a:ln w="12700" cap="flat">
            <a:solidFill>
              <a:srgbClr val="F5BD14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>
              <a:defRPr b="1"/>
            </a:pPr>
            <a:endParaRPr lang="ru-RU" b="1"/>
          </a:p>
        </p:txBody>
      </p:sp>
      <p:sp>
        <p:nvSpPr>
          <p:cNvPr id="1048685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6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7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8" name="Текстовое поле 1"/>
          <p:cNvSpPr txBox="1"/>
          <p:nvPr/>
        </p:nvSpPr>
        <p:spPr>
          <a:xfrm>
            <a:off x="5250466" y="1863820"/>
            <a:ext cx="1680907" cy="461663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rgbClr val="000000"/>
          </a:fontRef>
        </p:style>
        <p:txBody>
          <a:bodyPr rot="0" vertOverflow="overflow" horzOverflow="overflow" vert="horz" wrap="none" lIns="45719" tIns="45719" rIns="45719" bIns="45719" numCol="1" spcCol="38100" rtlCol="0" anchor="t" forceAA="0">
            <a:spAutoFit/>
          </a:bodyPr>
          <a:lstStyle/>
          <a:p>
            <a:r>
              <a:rPr lang="ru-RU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Фотоотчет: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2F9DAA3-CEF9-EB23-A943-947053D201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56" b="8966"/>
          <a:stretch>
            <a:fillRect/>
          </a:stretch>
        </p:blipFill>
        <p:spPr>
          <a:xfrm>
            <a:off x="222909" y="1881990"/>
            <a:ext cx="4504940" cy="265378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E8D6F50-5734-0D8F-E1DF-749C83842B9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86" t="22511" b="1"/>
          <a:stretch/>
        </p:blipFill>
        <p:spPr>
          <a:xfrm>
            <a:off x="7450584" y="4412192"/>
            <a:ext cx="4518508" cy="226343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84A76CC-813F-B1C3-135B-D7AB919ADED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1595" y="1863820"/>
            <a:ext cx="4427497" cy="249046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DCA515A-55D0-B136-3D89-F978B14691B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20"/>
          <a:stretch/>
        </p:blipFill>
        <p:spPr>
          <a:xfrm>
            <a:off x="222908" y="4660698"/>
            <a:ext cx="3108643" cy="2028392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DE7CEF12-67DF-4A85-E4A8-4AEE12B1193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79"/>
          <a:stretch/>
        </p:blipFill>
        <p:spPr>
          <a:xfrm>
            <a:off x="3458085" y="4655260"/>
            <a:ext cx="3862051" cy="203383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D75A934-9C78-E33F-F9FE-D7ADBF1BDA9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836" y="2215446"/>
            <a:ext cx="2705165" cy="2063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403735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1_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latin typeface="+mn-lt"/>
            <a:ea typeface="+mn-ea"/>
            <a:cs typeface="+mn-cs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latin typeface="+mn-lt"/>
            <a:ea typeface="+mn-ea"/>
            <a:cs typeface="+mn-cs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txDef>
  </a:objectDefaults>
  <a:extraClrSchemeLst/>
</a:theme>
</file>

<file path=ppt/theme/theme3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1075</TotalTime>
  <Words>625</Words>
  <Application>Microsoft Office PowerPoint</Application>
  <PresentationFormat>Широкоэкранный</PresentationFormat>
  <Paragraphs>260</Paragraphs>
  <Slides>17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Times New Roman</vt:lpstr>
      <vt:lpstr>Тема Office</vt:lpstr>
      <vt:lpstr>1_Тема Office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111</cp:lastModifiedBy>
  <cp:revision>66</cp:revision>
  <dcterms:modified xsi:type="dcterms:W3CDTF">2026-10-07T14:14:36Z</dcterms:modified>
</cp:coreProperties>
</file>