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tags+xml" PartName="/ppt/tags/tag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custDataLst>
    <p:tags r:id="rId24"/>
  </p:custDataLst>
  <p:defaultTextStyle>
    <a:defPPr defTabSz="914400" hangingPunct="0" indent="0" latinLnBrk="1" lvl="0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</a:defRPr>
    </a:defPPr>
    <a:lvl1pPr defTabSz="914400" hangingPunct="0" indent="0" latinLnBrk="0" lvl="0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Helvetica"/>
      </a:defRPr>
    </a:lvl1pPr>
    <a:lvl2pPr defTabSz="914400" hangingPunct="0" indent="0" latinLnBrk="0" lvl="1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Helvetica"/>
      </a:defRPr>
    </a:lvl2pPr>
    <a:lvl3pPr defTabSz="914400" hangingPunct="0" indent="0" latinLnBrk="0" lvl="2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Helvetica"/>
      </a:defRPr>
    </a:lvl3pPr>
    <a:lvl4pPr defTabSz="914400" hangingPunct="0" indent="0" latinLnBrk="0" lvl="3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Helvetica"/>
      </a:defRPr>
    </a:lvl4pPr>
    <a:lvl5pPr defTabSz="914400" hangingPunct="0" indent="0" latinLnBrk="0" lvl="4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Helvetica"/>
      </a:defRPr>
    </a:lvl5pPr>
    <a:lvl6pPr defTabSz="914400" hangingPunct="0" indent="0" latinLnBrk="0" lvl="5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Helvetica"/>
      </a:defRPr>
    </a:lvl6pPr>
    <a:lvl7pPr defTabSz="914400" hangingPunct="0" indent="0" latinLnBrk="0" lvl="6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Helvetica"/>
      </a:defRPr>
    </a:lvl7pPr>
    <a:lvl8pPr defTabSz="914400" hangingPunct="0" indent="0" latinLnBrk="0" lvl="7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Helvetica"/>
      </a:defRPr>
    </a:lvl8pPr>
    <a:lvl9pPr defTabSz="914400" hangingPunct="0" indent="0" latinLnBrk="0" lvl="8" marL="0" marR="0" rtl="0" algn="l" fontAlgn="auto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i="0" kumimoji="0" normalizeH="0" spc="0" sz="1800" u="none" cap="none" strike="noStrike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Helvetica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8C1F30FF-4C94-45AD-889B-9A42FF4E5D4F}">
  <a:tblStyle styleId="{8C1F30FF-4C94-45AD-889B-9A42FF4E5D4F}" styleName="Table_0">
    <a:wholeTbl>
      <a:tcTxStyle b="off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CAD4EA"/>
          </a:solidFill>
        </a:fill>
      </a:tcStyle>
    </a:wholeTbl>
    <a:band1H>
      <a:tcTxStyle/>
    </a:band1H>
    <a:band2H>
      <a:tcTxStyle b="off" i="off"/>
      <a:tcStyle>
        <a:fill>
          <a:solidFill>
            <a:srgbClr val="E6EBF5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cap="flat" w="12700">
              <a:solidFill>
                <a:srgbClr val="FFFFFF"/>
              </a:solidFill>
              <a:prstDash val="solid"/>
              <a:round/>
            </a:ln>
          </a:left>
          <a:right>
            <a:ln cap="flat" w="12700">
              <a:solidFill>
                <a:srgbClr val="FFFFFF"/>
              </a:solidFill>
              <a:prstDash val="solid"/>
              <a:round/>
            </a:ln>
          </a:right>
          <a:top>
            <a:ln cap="flat" w="12700">
              <a:solidFill>
                <a:srgbClr val="FFFFFF"/>
              </a:solidFill>
              <a:prstDash val="solid"/>
              <a:round/>
            </a:ln>
          </a:top>
          <a:bottom>
            <a:ln cap="flat" w="12700">
              <a:solidFill>
                <a:srgbClr val="FFFFFF"/>
              </a:solidFill>
              <a:prstDash val="solid"/>
              <a:round/>
            </a:ln>
          </a:bottom>
          <a:insideH>
            <a:ln cap="flat" w="12700">
              <a:solidFill>
                <a:srgbClr val="FFFFFF"/>
              </a:solidFill>
              <a:prstDash val="solid"/>
              <a:round/>
            </a:ln>
          </a:insideH>
          <a:insideV>
            <a:ln cap="flat" w="12700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cap="flat" w="12700">
              <a:solidFill>
                <a:srgbClr val="FFFFFF"/>
              </a:solidFill>
              <a:prstDash val="solid"/>
              <a:round/>
            </a:ln>
          </a:left>
          <a:right>
            <a:ln cap="flat" w="12700">
              <a:solidFill>
                <a:srgbClr val="FFFFFF"/>
              </a:solidFill>
              <a:prstDash val="solid"/>
              <a:round/>
            </a:ln>
          </a:right>
          <a:top>
            <a:ln cap="flat" w="12700">
              <a:solidFill>
                <a:srgbClr val="FFFFFF"/>
              </a:solidFill>
              <a:prstDash val="solid"/>
              <a:round/>
            </a:ln>
          </a:top>
          <a:bottom>
            <a:ln cap="flat" w="12700">
              <a:solidFill>
                <a:srgbClr val="FFFFFF"/>
              </a:solidFill>
              <a:prstDash val="solid"/>
              <a:round/>
            </a:ln>
          </a:bottom>
          <a:insideH>
            <a:ln cap="flat" w="12700">
              <a:solidFill>
                <a:srgbClr val="FFFFFF"/>
              </a:solidFill>
              <a:prstDash val="solid"/>
              <a:round/>
            </a:ln>
          </a:insideH>
          <a:insideV>
            <a:ln cap="flat" w="12700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cap="flat" w="12700">
              <a:solidFill>
                <a:srgbClr val="FFFFFF"/>
              </a:solidFill>
              <a:prstDash val="solid"/>
              <a:round/>
            </a:ln>
          </a:left>
          <a:right>
            <a:ln cap="flat" w="12700">
              <a:solidFill>
                <a:srgbClr val="FFFFFF"/>
              </a:solidFill>
              <a:prstDash val="solid"/>
              <a:round/>
            </a:ln>
          </a:right>
          <a:top>
            <a:ln cap="flat" w="38100">
              <a:solidFill>
                <a:srgbClr val="FFFFFF"/>
              </a:solidFill>
              <a:prstDash val="solid"/>
              <a:round/>
            </a:ln>
          </a:top>
          <a:bottom>
            <a:ln cap="flat" w="12700">
              <a:solidFill>
                <a:srgbClr val="FFFFFF"/>
              </a:solidFill>
              <a:prstDash val="solid"/>
              <a:round/>
            </a:ln>
          </a:bottom>
          <a:insideH>
            <a:ln cap="flat" w="12700">
              <a:solidFill>
                <a:srgbClr val="FFFFFF"/>
              </a:solidFill>
              <a:prstDash val="solid"/>
              <a:round/>
            </a:ln>
          </a:insideH>
          <a:insideV>
            <a:ln cap="flat" w="12700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cap="flat" w="12700">
              <a:solidFill>
                <a:srgbClr val="FFFFFF"/>
              </a:solidFill>
              <a:prstDash val="solid"/>
              <a:round/>
            </a:ln>
          </a:left>
          <a:right>
            <a:ln cap="flat" w="12700">
              <a:solidFill>
                <a:srgbClr val="FFFFFF"/>
              </a:solidFill>
              <a:prstDash val="solid"/>
              <a:round/>
            </a:ln>
          </a:right>
          <a:top>
            <a:ln cap="flat" w="12700">
              <a:solidFill>
                <a:srgbClr val="FFFFFF"/>
              </a:solidFill>
              <a:prstDash val="solid"/>
              <a:round/>
            </a:ln>
          </a:top>
          <a:bottom>
            <a:ln cap="flat" w="38100">
              <a:solidFill>
                <a:srgbClr val="FFFFFF"/>
              </a:solidFill>
              <a:prstDash val="solid"/>
              <a:round/>
            </a:ln>
          </a:bottom>
          <a:insideH>
            <a:ln cap="flat" w="12700">
              <a:solidFill>
                <a:srgbClr val="FFFFFF"/>
              </a:solidFill>
              <a:prstDash val="solid"/>
              <a:round/>
            </a:ln>
          </a:insideH>
          <a:insideV>
            <a:ln cap="flat" w="12700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tags" Target="tags/tag1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"/>
          <p:cNvSpPr txBox="1"/>
          <p:nvPr/>
        </p:nvSpPr>
        <p:spPr>
          <a:xfrm>
            <a:off x="3021697" y="178815"/>
            <a:ext cx="8601300" cy="10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EEC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ФГБОУ ВО   &lt;&lt;Чеченсгосударственный университе.  А.А.Кадырова&gt;&gt;</a:t>
            </a:r>
            <a:endParaRPr/>
          </a:p>
        </p:txBody>
      </p:sp>
      <p:sp>
        <p:nvSpPr>
          <p:cNvPr id="296" name="Google Shape;296;p1"/>
          <p:cNvSpPr txBox="1"/>
          <p:nvPr/>
        </p:nvSpPr>
        <p:spPr>
          <a:xfrm>
            <a:off x="998183" y="1643049"/>
            <a:ext cx="96399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Института экономики и финансов</a:t>
            </a:r>
            <a:endParaRPr/>
          </a:p>
        </p:txBody>
      </p:sp>
      <p:sp>
        <p:nvSpPr>
          <p:cNvPr id="297" name="Google Shape;297;p1"/>
          <p:cNvSpPr txBox="1"/>
          <p:nvPr/>
        </p:nvSpPr>
        <p:spPr>
          <a:xfrm>
            <a:off x="2212629" y="2533650"/>
            <a:ext cx="9598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Портфолио специалиста</a:t>
            </a:r>
            <a:endParaRPr/>
          </a:p>
        </p:txBody>
      </p:sp>
      <p:sp>
        <p:nvSpPr>
          <p:cNvPr id="298" name="Google Shape;298;p1"/>
          <p:cNvSpPr txBox="1"/>
          <p:nvPr/>
        </p:nvSpPr>
        <p:spPr>
          <a:xfrm>
            <a:off x="3021697" y="3586170"/>
            <a:ext cx="6589500" cy="9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ФИО</a:t>
            </a: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Болтукаев Ильяс Ис</a:t>
            </a:r>
            <a:r>
              <a:rPr lang="en-US" sz="2800">
                <a:solidFill>
                  <a:srgbClr val="FFFFFF"/>
                </a:solidFill>
              </a:rPr>
              <a:t>аевия</a:t>
            </a:r>
            <a:endParaRPr b="0" i="0" sz="18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</p:txBody>
      </p:sp>
      <p:sp>
        <p:nvSpPr>
          <p:cNvPr id="299" name="Google Shape;299;p1"/>
          <p:cNvSpPr txBox="1"/>
          <p:nvPr/>
        </p:nvSpPr>
        <p:spPr>
          <a:xfrm>
            <a:off x="2969895" y="4473576"/>
            <a:ext cx="73731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Форма обучения: 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/>
          </a:p>
        </p:txBody>
      </p:sp>
      <p:sp>
        <p:nvSpPr>
          <p:cNvPr id="300" name="Google Shape;300;p1"/>
          <p:cNvSpPr txBox="1"/>
          <p:nvPr/>
        </p:nvSpPr>
        <p:spPr>
          <a:xfrm>
            <a:off x="2979112" y="4946473"/>
            <a:ext cx="458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Специальность: Торговое дело</a:t>
            </a:r>
            <a:endParaRPr/>
          </a:p>
        </p:txBody>
      </p:sp>
      <p:pic>
        <p:nvPicPr>
          <p:cNvPr descr="Рисунок 1" id="301" name="Google Shape;30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319" y="-51848"/>
            <a:ext cx="3323688" cy="332367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"/>
          <p:cNvSpPr/>
          <p:nvPr/>
        </p:nvSpPr>
        <p:spPr>
          <a:xfrm>
            <a:off x="757520" y="3519610"/>
            <a:ext cx="1743900" cy="19080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"/>
          <p:cNvSpPr txBox="1"/>
          <p:nvPr/>
        </p:nvSpPr>
        <p:spPr>
          <a:xfrm>
            <a:off x="2239248" y="314325"/>
            <a:ext cx="73980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/>
          </a:p>
        </p:txBody>
      </p:sp>
      <p:sp>
        <p:nvSpPr>
          <p:cNvPr id="305" name="Google Shape;305;p2"/>
          <p:cNvSpPr/>
          <p:nvPr/>
        </p:nvSpPr>
        <p:spPr>
          <a:xfrm>
            <a:off x="0" y="1065212"/>
            <a:ext cx="121920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6" name="Google Shape;306;p2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7" name="Google Shape;307;p2"/>
          <p:cNvSpPr/>
          <p:nvPr/>
        </p:nvSpPr>
        <p:spPr>
          <a:xfrm>
            <a:off x="-2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08" name="Google Shape;308;p2"/>
          <p:cNvGraphicFramePr/>
          <p:nvPr/>
        </p:nvGraphicFramePr>
        <p:xfrm>
          <a:off x="666712" y="22859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{8C1F30FF-4C94-45AD-889B-9A42FF4E5D4F}</a:tableStyleId>
              </a:tblPr>
              <a:tblGrid>
                <a:gridCol w="891150"/>
                <a:gridCol w="4687900"/>
                <a:gridCol w="4490475"/>
              </a:tblGrid>
              <a:tr h="50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64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55725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1.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История России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                                                                                         4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История ЧР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                                                                                          3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Основы права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Иностранный язык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Физкультура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Основы российской государственности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Чеченский язык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Экономическая теория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Бжд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09" name="Google Shape;309;p2"/>
          <p:cNvSpPr txBox="1"/>
          <p:nvPr/>
        </p:nvSpPr>
        <p:spPr>
          <a:xfrm>
            <a:off x="539433" y="1714500"/>
            <a:ext cx="5151300" cy="3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descr="Рисунок 10" id="310" name="Google Shape;3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980"/>
            <a:ext cx="1195637" cy="1195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"/>
          <p:cNvSpPr txBox="1"/>
          <p:nvPr/>
        </p:nvSpPr>
        <p:spPr>
          <a:xfrm>
            <a:off x="2281589" y="314325"/>
            <a:ext cx="73131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/>
          </a:p>
        </p:txBody>
      </p:sp>
      <p:sp>
        <p:nvSpPr>
          <p:cNvPr id="313" name="Google Shape;313;p3"/>
          <p:cNvSpPr/>
          <p:nvPr/>
        </p:nvSpPr>
        <p:spPr>
          <a:xfrm>
            <a:off x="0" y="1065212"/>
            <a:ext cx="121920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3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3"/>
          <p:cNvSpPr/>
          <p:nvPr/>
        </p:nvSpPr>
        <p:spPr>
          <a:xfrm>
            <a:off x="-2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16" name="Google Shape;316;p3"/>
          <p:cNvGraphicFramePr/>
          <p:nvPr/>
        </p:nvGraphicFramePr>
        <p:xfrm>
          <a:off x="738150" y="21431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{8C1F30FF-4C94-45AD-889B-9A42FF4E5D4F}</a:tableStyleId>
              </a:tblPr>
              <a:tblGrid>
                <a:gridCol w="931550"/>
                <a:gridCol w="5248300"/>
                <a:gridCol w="4345300"/>
              </a:tblGrid>
              <a:tr h="4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80475"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семестр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1.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Экономическая теория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2.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Основы предпринимательства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3.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Общ.соц.психология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4.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Математический анализ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5.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Информатика и ИТ в ТД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6.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Иностр.язык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7.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Русский язык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8.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Физ.культ и спорт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9.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Ознакомит.практика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rgbClr val="0070C0"/>
                          </a:solidFill>
                        </a:rPr>
                        <a:t>10.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17" name="Google Shape;317;p3"/>
          <p:cNvSpPr txBox="1"/>
          <p:nvPr/>
        </p:nvSpPr>
        <p:spPr>
          <a:xfrm>
            <a:off x="539433" y="1714500"/>
            <a:ext cx="5151300" cy="3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descr="Рисунок 1" id="318" name="Google Shape;3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186" y="46867"/>
            <a:ext cx="1194920" cy="1194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"/>
          <p:cNvSpPr txBox="1"/>
          <p:nvPr/>
        </p:nvSpPr>
        <p:spPr>
          <a:xfrm>
            <a:off x="2239248" y="314325"/>
            <a:ext cx="73980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/>
          </a:p>
        </p:txBody>
      </p:sp>
      <p:sp>
        <p:nvSpPr>
          <p:cNvPr id="321" name="Google Shape;321;p4"/>
          <p:cNvSpPr/>
          <p:nvPr/>
        </p:nvSpPr>
        <p:spPr>
          <a:xfrm>
            <a:off x="0" y="1065212"/>
            <a:ext cx="121920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4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3" name="Google Shape;323;p4"/>
          <p:cNvSpPr/>
          <p:nvPr/>
        </p:nvSpPr>
        <p:spPr>
          <a:xfrm>
            <a:off x="-2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24" name="Google Shape;324;p4"/>
          <p:cNvGraphicFramePr/>
          <p:nvPr/>
        </p:nvGraphicFramePr>
        <p:xfrm>
          <a:off x="166646" y="23574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{8C1F30FF-4C94-45AD-889B-9A42FF4E5D4F}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семестр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Философия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Торгов.дело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5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Логистика.сервис.обслуживания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Мат.мет в экономике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Маркетинг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Эк.предприн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Иностранный язык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Бизнес планирование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Чеченская традиционная культура и этика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Физ.культ и спорт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chemeClr val="accent1"/>
                          </a:solidFill>
                        </a:rPr>
                        <a:t>11.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Торг.экономическая практика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25" name="Google Shape;325;p4"/>
          <p:cNvSpPr txBox="1"/>
          <p:nvPr/>
        </p:nvSpPr>
        <p:spPr>
          <a:xfrm>
            <a:off x="539433" y="1714500"/>
            <a:ext cx="5151300" cy="3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descr="Рисунок 10" id="326" name="Google Shape;326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980"/>
            <a:ext cx="1195637" cy="1195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"/>
          <p:cNvSpPr txBox="1"/>
          <p:nvPr/>
        </p:nvSpPr>
        <p:spPr>
          <a:xfrm>
            <a:off x="2239248" y="314325"/>
            <a:ext cx="73980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/>
          </a:p>
        </p:txBody>
      </p:sp>
      <p:sp>
        <p:nvSpPr>
          <p:cNvPr id="329" name="Google Shape;329;p5"/>
          <p:cNvSpPr/>
          <p:nvPr/>
        </p:nvSpPr>
        <p:spPr>
          <a:xfrm>
            <a:off x="0" y="1065212"/>
            <a:ext cx="12192000" cy="41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5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5"/>
          <p:cNvSpPr/>
          <p:nvPr/>
        </p:nvSpPr>
        <p:spPr>
          <a:xfrm>
            <a:off x="-2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nstantia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32" name="Google Shape;332;p5"/>
          <p:cNvGraphicFramePr/>
          <p:nvPr/>
        </p:nvGraphicFramePr>
        <p:xfrm>
          <a:off x="166646" y="23574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{8C1F30FF-4C94-45AD-889B-9A42FF4E5D4F}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семестр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Маркетинг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Иностранный язык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                                                                                                   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Деловые коммуникации и техника введения переговоров в бизнесе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/>
                        <a:t>4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Мировая экономика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Финансы ДО и кредит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Статистика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Основы предпринимательства в исламе 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200" u="none" cap="none" strike="noStrike"/>
                        <a:t>Физ культ и спорт</a:t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b="0" i="0" lang="en-US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  <a:defRPr spc="0" sz="1400" u="none" cap="none" strike="noStrike"/>
                      </a:pPr>
                      <a:r>
                        <a:rPr lang="en-US" sz="1800" u="none" cap="none" strike="noStrike">
                          <a:solidFill>
                            <a:schemeClr val="accent1"/>
                          </a:solidFill>
                        </a:rPr>
                        <a:t>11.</a:t>
                      </a:r>
                      <a:endParaRPr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  <a:defRPr spc="0" sz="1400" u="none" cap="none" strike="noStrike"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00" marB="45700" marR="45700" marL="4570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33" name="Google Shape;333;p5"/>
          <p:cNvSpPr txBox="1"/>
          <p:nvPr/>
        </p:nvSpPr>
        <p:spPr>
          <a:xfrm>
            <a:off x="539433" y="1714500"/>
            <a:ext cx="5151300" cy="3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descr="Рисунок 10" id="334" name="Google Shape;33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980"/>
            <a:ext cx="1195637" cy="1195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1195635" y="-39636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2307938103"/>
              </p:ext>
            </p:extLst>
          </p:nvPr>
        </p:nvGraphicFramePr>
        <p:xfrm>
          <a:off x="239710" y="1770359"/>
          <a:ext cx="11712575" cy="202443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Экономическая теория 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fontAlgn="t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ym typeface="Helvetica"/>
                        </a:defRPr>
                      </a:pPr>
                      <a:br>
                        <a:rPr lang="ru-RU" sz="1050" u="none" strike="noStrike" dirty="0">
                          <a:effectLst/>
                        </a:rPr>
                      </a:br>
                      <a:r>
                        <a:rPr lang="ru-RU" sz="1050" u="none" strike="noStrike" dirty="0">
                          <a:effectLst/>
                        </a:rPr>
                        <a:t>Маркетинговые коммуникации и продвижение товаров</a:t>
                      </a:r>
                      <a:endParaRPr lang="ru-RU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1" cy="17017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1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mv="urn:schemas-microsoft-com:mac:vml">
  <p:tag name="may_ignore_ucw" val="true"/>
  <p:tag name="ppt/slides/slide4.xml" val="1629636550"/>
  <p:tag name="ppt/slides/slide5.xml" val="2980956409"/>
  <p:tag name="ppt/slides/slide6.xml" val="2636906274"/>
  <p:tag name="ppt/slides/slide3.xml" val="3412731870"/>
  <p:tag name="ppt/slides/slide1.xml" val="2798059565"/>
  <p:tag name="ppt/slides/slide2.xml" val="1416768174"/>
  <p:tag name="ppt/slides/slide7.xml" val="3634184765"/>
  <p:tag name="ppt/slides/slide8.xml" val="3810662758"/>
  <p:tag name="ppt/slides/slide9.xml" val="115597527"/>
  <p:tag name="ppt/slides/slide10.xml" val="455086002"/>
  <p:tag name="ppt/slides/slide11.xml" val="2518360919"/>
  <p:tag name="ppt/slides/slide12.xml" val="2544957531"/>
  <p:tag name="ppt/slides/slide13.xml" val="1762451409"/>
  <p:tag name="ppt/slides/slide14.xml" val="3833041730"/>
  <p:tag name="ppt/slides/slide15.xml" val="2277464142"/>
  <p:tag name="ppt/slides/slide16.xml" val="2969083952"/>
  <p:tag name="ppt/slides/slide17.xml" val="4239901676"/>
  <p:tag name="ppt/slides/slide18.xml" val="737400782"/>
  <p:tag name="ppt/slideLayouts/slideLayout1.xml" val="1479053659"/>
  <p:tag name="ppt/slideMasters/slideMaster1.xml" val="713370451"/>
  <p:tag name="ppt/slideLayouts/slideLayout9.xml" val="249210364"/>
  <p:tag name="ppt/slideLayouts/slideLayout8.xml" val="3118153914"/>
  <p:tag name="ppt/slideLayouts/slideLayout7.xml" val="1290604526"/>
  <p:tag name="ppt/slideLayouts/slideLayout6.xml" val="4111528552"/>
  <p:tag name="ppt/slideLayouts/slideLayout5.xml" val="519887628"/>
  <p:tag name="ppt/slideLayouts/slideLayout4.xml" val="1876025553"/>
  <p:tag name="ppt/slideLayouts/slideLayout3.xml" val="373456030"/>
  <p:tag name="ppt/slideLayouts/slideLayout2.xml" val="2028477372"/>
  <p:tag name="ppt/media/image1.jpeg" val="2108346866"/>
  <p:tag name="ppt/notesMasters/notesMaster1.xml" val="886639655"/>
  <p:tag name="ppt/media/image2.jpeg" val="723016705"/>
  <p:tag name="ppt/theme/theme2.xml" val="3537045404"/>
  <p:tag name="ppt/media/image3.jpeg" val="1853682131"/>
  <p:tag name="ppt/media/image4.png" val="2565774924"/>
  <p:tag name="ppt/theme/theme1.xml" val="3537045404"/>
  <p:tag name="ppt/media/image5.png" val="607324399"/>
</p:tagLst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