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4EA"/>
          </a:solidFill>
        </a:fill>
      </a:tcStyle>
    </a:wholeTbl>
    <a:band2H>
      <a:tcTxStyle/>
      <a:tcStyle>
        <a:tcBdr/>
        <a:fill>
          <a:solidFill>
            <a:srgbClr val="E6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4EA"/>
          </a:solidFill>
        </a:fill>
      </a:tcStyle>
    </a:wholeTbl>
    <a:band2H>
      <a:tcTxStyle/>
      <a:tcStyle>
        <a:tcBdr/>
        <a:fill>
          <a:solidFill>
            <a:srgbClr val="E6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EEF1"/>
          </a:solidFill>
        </a:fill>
      </a:tcStyle>
    </a:wholeTbl>
    <a:band2H>
      <a:tcTxStyle/>
      <a:tcStyle>
        <a:tcBdr/>
        <a:fill>
          <a:solidFill>
            <a:srgbClr val="E6F6F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9CE"/>
          </a:solidFill>
        </a:fill>
      </a:tcStyle>
    </a:wholeTbl>
    <a:band2H>
      <a:tcTxStyle/>
      <a:tcStyle>
        <a:tcBdr/>
        <a:fill>
          <a:solidFill>
            <a:srgbClr val="F0F4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11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Arial"/>
      </a:defRPr>
    </a:lvl1pPr>
    <a:lvl2pPr indent="228600" latinLnBrk="0">
      <a:defRPr sz="1200">
        <a:latin typeface="+mn-lt"/>
        <a:ea typeface="+mn-ea"/>
        <a:cs typeface="+mn-cs"/>
        <a:sym typeface="Arial"/>
      </a:defRPr>
    </a:lvl2pPr>
    <a:lvl3pPr indent="457200" latinLnBrk="0">
      <a:defRPr sz="1200">
        <a:latin typeface="+mn-lt"/>
        <a:ea typeface="+mn-ea"/>
        <a:cs typeface="+mn-cs"/>
        <a:sym typeface="Arial"/>
      </a:defRPr>
    </a:lvl3pPr>
    <a:lvl4pPr indent="685800" latinLnBrk="0">
      <a:defRPr sz="1200">
        <a:latin typeface="+mn-lt"/>
        <a:ea typeface="+mn-ea"/>
        <a:cs typeface="+mn-cs"/>
        <a:sym typeface="Arial"/>
      </a:defRPr>
    </a:lvl4pPr>
    <a:lvl5pPr indent="914400" latinLnBrk="0">
      <a:defRPr sz="1200">
        <a:latin typeface="+mn-lt"/>
        <a:ea typeface="+mn-ea"/>
        <a:cs typeface="+mn-cs"/>
        <a:sym typeface="Arial"/>
      </a:defRPr>
    </a:lvl5pPr>
    <a:lvl6pPr indent="1143000" latinLnBrk="0">
      <a:defRPr sz="1200">
        <a:latin typeface="+mn-lt"/>
        <a:ea typeface="+mn-ea"/>
        <a:cs typeface="+mn-cs"/>
        <a:sym typeface="Arial"/>
      </a:defRPr>
    </a:lvl6pPr>
    <a:lvl7pPr indent="1371600" latinLnBrk="0">
      <a:defRPr sz="1200">
        <a:latin typeface="+mn-lt"/>
        <a:ea typeface="+mn-ea"/>
        <a:cs typeface="+mn-cs"/>
        <a:sym typeface="Arial"/>
      </a:defRPr>
    </a:lvl7pPr>
    <a:lvl8pPr indent="1600200" latinLnBrk="0">
      <a:defRPr sz="1200">
        <a:latin typeface="+mn-lt"/>
        <a:ea typeface="+mn-ea"/>
        <a:cs typeface="+mn-cs"/>
        <a:sym typeface="Arial"/>
      </a:defRPr>
    </a:lvl8pPr>
    <a:lvl9pPr indent="1828800" latinLnBrk="0">
      <a:defRPr sz="12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20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18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80C4D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19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11200" y="1371600"/>
            <a:ext cx="10468865" cy="1828800"/>
          </a:xfrm>
          <a:prstGeom prst="rect">
            <a:avLst/>
          </a:prstGeom>
        </p:spPr>
        <p:txBody>
          <a:bodyPr/>
          <a:lstStyle>
            <a:lvl1pPr algn="r">
              <a:defRPr sz="5600" b="1">
                <a:solidFill>
                  <a:srgbClr val="4DE1EA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711200" y="3228536"/>
            <a:ext cx="10472929" cy="1752602"/>
          </a:xfrm>
          <a:prstGeom prst="rect">
            <a:avLst/>
          </a:prstGeom>
        </p:spPr>
        <p:txBody>
          <a:bodyPr lIns="0" tIns="0" rIns="0" bIns="0"/>
          <a:lstStyle>
            <a:lvl1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1pPr>
            <a:lvl2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2pPr>
            <a:lvl3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3pPr>
            <a:lvl4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4pPr>
            <a:lvl5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раздела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40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43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41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80C4D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42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4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07136" y="1316736"/>
            <a:ext cx="10363201" cy="1362456"/>
          </a:xfrm>
          <a:prstGeom prst="rect">
            <a:avLst/>
          </a:prstGeom>
        </p:spPr>
        <p:txBody>
          <a:bodyPr/>
          <a:lstStyle>
            <a:lvl1pPr>
              <a:defRPr sz="5600" b="1">
                <a:solidFill>
                  <a:srgbClr val="4BE4AD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45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707136" y="2704663"/>
            <a:ext cx="10363201" cy="1509713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1pPr>
            <a:lvl2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2pPr>
            <a:lvl3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3pPr>
            <a:lvl4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4pPr>
            <a:lvl5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09728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4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609600" y="1920083"/>
            <a:ext cx="5384800" cy="4434844"/>
          </a:xfrm>
          <a:prstGeom prst="rect">
            <a:avLst/>
          </a:prstGeom>
        </p:spPr>
        <p:txBody>
          <a:bodyPr/>
          <a:lstStyle>
            <a:lvl3pPr marL="988217" indent="-319881"/>
            <a:lvl4pPr marL="1280582" indent="-302682"/>
            <a:lvl5pPr marL="1555220" indent="-302682"/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09728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09600" y="1855247"/>
            <a:ext cx="5386917" cy="65935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1pPr>
            <a:lvl2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2pPr>
            <a:lvl3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3pPr>
            <a:lvl4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4pPr>
            <a:lvl5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4" name="Текст 3"/>
          <p:cNvSpPr>
            <a:spLocks noGrp="1"/>
          </p:cNvSpPr>
          <p:nvPr>
            <p:ph type="body" sz="quarter" idx="21"/>
          </p:nvPr>
        </p:nvSpPr>
        <p:spPr>
          <a:xfrm>
            <a:off x="6193368" y="1859757"/>
            <a:ext cx="5389035" cy="654846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10744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7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14400" y="514351"/>
            <a:ext cx="3657600" cy="1162051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</a:lstStyle>
          <a:p>
            <a:r>
              <a:t>Текст заголовка</a:t>
            </a:r>
          </a:p>
        </p:txBody>
      </p:sp>
      <p:sp>
        <p:nvSpPr>
          <p:cNvPr id="88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</p:spPr>
        <p:txBody>
          <a:bodyPr lIns="18288" tIns="18288" rIns="18288" bIns="18288"/>
          <a:lstStyle>
            <a:lvl1pPr marL="0" indent="0">
              <a:buClrTx/>
              <a:buSzTx/>
              <a:buNone/>
              <a:defRPr sz="1400"/>
            </a:lvl1pPr>
            <a:lvl2pPr marL="0" indent="0">
              <a:buClrTx/>
              <a:buSzTx/>
              <a:buNone/>
              <a:defRPr sz="1400"/>
            </a:lvl2pPr>
            <a:lvl3pPr marL="0" indent="0">
              <a:buClrTx/>
              <a:buSzTx/>
              <a:buNone/>
              <a:defRPr sz="1400"/>
            </a:lvl3pPr>
            <a:lvl4pPr marL="0" indent="0">
              <a:buClrTx/>
              <a:buSzTx/>
              <a:buNone/>
              <a:defRPr sz="1400"/>
            </a:lvl4pPr>
            <a:lvl5pPr marL="0" indent="0">
              <a:buClrTx/>
              <a:buSzTx/>
              <a:buNone/>
              <a:defRPr sz="1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Прямоугольник с одним вырезанным скругленным углом 13"/>
          <p:cNvSpPr/>
          <p:nvPr/>
        </p:nvSpPr>
        <p:spPr>
          <a:xfrm rot="420000" flipV="1">
            <a:off x="4221162" y="1108075"/>
            <a:ext cx="7010401" cy="411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138" y="0"/>
                </a:lnTo>
                <a:lnTo>
                  <a:pt x="21600" y="788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3175" cap="rnd">
            <a:solidFill>
              <a:srgbClr val="C0C0C0"/>
            </a:solidFill>
          </a:ln>
          <a:effectLst>
            <a:outerShdw blurRad="63500" dist="38500" dir="7500000" rotWithShape="0">
              <a:srgbClr val="000000">
                <a:alpha val="2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7" name="Прямоугольный треугольник 5"/>
          <p:cNvSpPr/>
          <p:nvPr/>
        </p:nvSpPr>
        <p:spPr>
          <a:xfrm rot="420000" flipV="1">
            <a:off x="10672760" y="5359400"/>
            <a:ext cx="206377" cy="155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/>
            </a:solidFill>
            <a:bevel/>
          </a:ln>
          <a:effectLst>
            <a:outerShdw blurRad="25400" dist="6350" dir="12900000" rotWithShape="0">
              <a:srgbClr val="000000">
                <a:alpha val="47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8" name="Полилиния 6"/>
          <p:cNvSpPr/>
          <p:nvPr/>
        </p:nvSpPr>
        <p:spPr>
          <a:xfrm flipV="1">
            <a:off x="-12700" y="5816600"/>
            <a:ext cx="12217403" cy="1041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9" name="Полилиния 7"/>
          <p:cNvSpPr/>
          <p:nvPr/>
        </p:nvSpPr>
        <p:spPr>
          <a:xfrm flipV="1">
            <a:off x="5842000" y="6250780"/>
            <a:ext cx="6350002" cy="607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0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12800" y="1176995"/>
            <a:ext cx="2950466" cy="1582623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10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12800" y="2828785"/>
            <a:ext cx="2946400" cy="217932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00"/>
              </a:spcBef>
              <a:buClrTx/>
              <a:buSzTx/>
              <a:buNone/>
              <a:defRPr sz="1300"/>
            </a:lvl1pPr>
            <a:lvl2pPr>
              <a:spcBef>
                <a:spcPts val="200"/>
              </a:spcBef>
              <a:buClrTx/>
              <a:defRPr sz="1300"/>
            </a:lvl2pPr>
            <a:lvl3pPr marL="988217" indent="-319881">
              <a:spcBef>
                <a:spcPts val="200"/>
              </a:spcBef>
              <a:buClrTx/>
              <a:defRPr sz="1300"/>
            </a:lvl3pPr>
            <a:lvl4pPr marL="1280582" indent="-302682">
              <a:spcBef>
                <a:spcPts val="200"/>
              </a:spcBef>
              <a:buClrTx/>
              <a:defRPr sz="1300"/>
            </a:lvl4pPr>
            <a:lvl5pPr marL="1555220" indent="-302682">
              <a:spcBef>
                <a:spcPts val="200"/>
              </a:spcBef>
              <a:buClrTx/>
              <a:defRPr sz="13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2" name="Рисунок 2"/>
          <p:cNvSpPr>
            <a:spLocks noGrp="1"/>
          </p:cNvSpPr>
          <p:nvPr>
            <p:ph type="pic" sz="half" idx="21"/>
          </p:nvPr>
        </p:nvSpPr>
        <p:spPr>
          <a:xfrm rot="420000">
            <a:off x="4647724" y="1199516"/>
            <a:ext cx="6156960" cy="3931923"/>
          </a:xfrm>
          <a:prstGeom prst="rect">
            <a:avLst/>
          </a:prstGeom>
          <a:ln w="3175" cap="rnd">
            <a:solidFill>
              <a:srgbClr val="C0C0C0"/>
            </a:solidFill>
            <a:round/>
          </a:ln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3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6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4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00455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5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b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8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400185" y="6548661"/>
            <a:ext cx="182216" cy="17281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b">
            <a:spAutoFit/>
          </a:bodyPr>
          <a:lstStyle>
            <a:lvl1pPr algn="r">
              <a:defRPr sz="1200">
                <a:solidFill>
                  <a:srgbClr val="045C7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273050" marR="0" indent="-27305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9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1pPr>
      <a:lvl2pPr marL="660267" marR="0" indent="-26656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2pPr>
      <a:lvl3pPr marL="972985" marR="0" indent="-30464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7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3pPr>
      <a:lvl4pPr marL="1250313" marR="0" indent="-27241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6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4pPr>
      <a:lvl5pPr marL="1524951" marR="0" indent="-27241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6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5pPr>
      <a:lvl6pPr marL="1830832" marR="0" indent="-30378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6pPr>
      <a:lvl7pPr marL="2034538" marR="0" indent="-29717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7pPr>
      <a:lvl8pPr marL="2308860" marR="0" indent="-29717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100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8pPr>
      <a:lvl9pPr marL="2625633" marR="0" indent="-33963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100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 txBox="1"/>
          <p:nvPr/>
        </p:nvSpPr>
        <p:spPr>
          <a:xfrm>
            <a:off x="3021697" y="178815"/>
            <a:ext cx="8601204" cy="10179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r">
              <a:defRPr sz="3200" b="1">
                <a:solidFill>
                  <a:srgbClr val="009EEC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 </a:t>
            </a:r>
            <a:r>
              <a:rPr>
                <a:solidFill>
                  <a:srgbClr val="FFFFFF"/>
                </a:solidFill>
              </a:rPr>
              <a:t>ФГБОУ ВО   &lt;&lt;Чеченсгосударственный университе.  А.А.Кадырова&gt;&gt;</a:t>
            </a:r>
          </a:p>
        </p:txBody>
      </p:sp>
      <p:sp>
        <p:nvSpPr>
          <p:cNvPr id="113" name="TextBox 6"/>
          <p:cNvSpPr txBox="1"/>
          <p:nvPr/>
        </p:nvSpPr>
        <p:spPr>
          <a:xfrm>
            <a:off x="998183" y="1643049"/>
            <a:ext cx="9639936" cy="421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4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               Института экономики и финансов</a:t>
            </a:r>
          </a:p>
        </p:txBody>
      </p:sp>
      <p:sp>
        <p:nvSpPr>
          <p:cNvPr id="114" name="Прямоугольник 9"/>
          <p:cNvSpPr txBox="1"/>
          <p:nvPr/>
        </p:nvSpPr>
        <p:spPr>
          <a:xfrm>
            <a:off x="2212629" y="2533650"/>
            <a:ext cx="9598291" cy="646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4000">
                <a:solidFill>
                  <a:srgbClr val="FF000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Портфолио специалиста</a:t>
            </a:r>
          </a:p>
        </p:txBody>
      </p:sp>
      <p:sp>
        <p:nvSpPr>
          <p:cNvPr id="115" name="Прямоугольник 11"/>
          <p:cNvSpPr txBox="1"/>
          <p:nvPr/>
        </p:nvSpPr>
        <p:spPr>
          <a:xfrm>
            <a:off x="3021697" y="3586170"/>
            <a:ext cx="6589374" cy="13849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ФИО</a:t>
            </a:r>
            <a:r>
              <a:rPr dirty="0">
                <a:solidFill>
                  <a:srgbClr val="FFFFFF"/>
                </a:solidFill>
              </a:rPr>
              <a:t>: </a:t>
            </a:r>
            <a:r>
              <a:rPr lang="ru-RU" dirty="0">
                <a:solidFill>
                  <a:srgbClr val="FFFFFF"/>
                </a:solidFill>
              </a:rPr>
              <a:t>Ахмедов Абдул-Халим Ахмедович</a:t>
            </a:r>
            <a:endParaRPr dirty="0">
              <a:solidFill>
                <a:srgbClr val="FFFFFF"/>
              </a:solidFill>
            </a:endParaRPr>
          </a:p>
          <a:p>
            <a: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   </a:t>
            </a:r>
          </a:p>
        </p:txBody>
      </p:sp>
      <p:sp>
        <p:nvSpPr>
          <p:cNvPr id="116" name="Прямоугольник 12"/>
          <p:cNvSpPr txBox="1"/>
          <p:nvPr/>
        </p:nvSpPr>
        <p:spPr>
          <a:xfrm>
            <a:off x="2969895" y="4473576"/>
            <a:ext cx="7372985" cy="438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 err="1"/>
              <a:t>Форма</a:t>
            </a:r>
            <a:r>
              <a:rPr dirty="0"/>
              <a:t> </a:t>
            </a:r>
            <a:r>
              <a:rPr dirty="0" err="1"/>
              <a:t>обучения</a:t>
            </a:r>
            <a:r>
              <a:rPr dirty="0"/>
              <a:t>:  </a:t>
            </a:r>
            <a:r>
              <a:rPr dirty="0" err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Очная</a:t>
            </a:r>
            <a:endParaRPr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Прямоугольник 13"/>
          <p:cNvSpPr txBox="1"/>
          <p:nvPr/>
        </p:nvSpPr>
        <p:spPr>
          <a:xfrm>
            <a:off x="2969895" y="4891088"/>
            <a:ext cx="4301815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4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lang="ru-RU" dirty="0"/>
              <a:t>Направление</a:t>
            </a:r>
            <a:r>
              <a:rPr dirty="0"/>
              <a:t>: Т</a:t>
            </a:r>
            <a:r>
              <a:rPr lang="ru-RU" dirty="0"/>
              <a:t>оргов</a:t>
            </a:r>
            <a:r>
              <a:rPr dirty="0" err="1"/>
              <a:t>ое</a:t>
            </a:r>
            <a:r>
              <a:rPr dirty="0"/>
              <a:t> </a:t>
            </a:r>
            <a:r>
              <a:rPr dirty="0" err="1"/>
              <a:t>дело</a:t>
            </a:r>
            <a:endParaRPr dirty="0"/>
          </a:p>
        </p:txBody>
      </p:sp>
      <p:pic>
        <p:nvPicPr>
          <p:cNvPr id="118" name="Рисунок 1" descr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319" y="-51848"/>
            <a:ext cx="3323682" cy="3323679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Прямоугольник 2"/>
          <p:cNvSpPr/>
          <p:nvPr/>
        </p:nvSpPr>
        <p:spPr>
          <a:xfrm>
            <a:off x="757520" y="3519610"/>
            <a:ext cx="1744003" cy="1907931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28368" y="3639698"/>
            <a:ext cx="193905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ФОТО</a:t>
            </a: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 descr="Изображение выглядит как одежда, человек, Человеческое лицо, ошейни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5940944-949A-91E7-9CE8-A9499DBD69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087" y="3519610"/>
            <a:ext cx="1744003" cy="190793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Прямоугольник 2"/>
          <p:cNvSpPr txBox="1"/>
          <p:nvPr/>
        </p:nvSpPr>
        <p:spPr>
          <a:xfrm>
            <a:off x="1361657" y="150813"/>
            <a:ext cx="8978463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ПУБЛИКАЦИИ В НАУЧНЫХ ИЗДАНИЯХ, НАУЧНЫЕ СТАТЬИ</a:t>
            </a:r>
          </a:p>
        </p:txBody>
      </p:sp>
      <p:sp>
        <p:nvSpPr>
          <p:cNvPr id="12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5" name="Прямоугольник 6"/>
          <p:cNvSpPr/>
          <p:nvPr/>
        </p:nvSpPr>
        <p:spPr>
          <a:xfrm>
            <a:off x="0" y="1709738"/>
            <a:ext cx="11798300" cy="763589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6" name="TextBox 7"/>
          <p:cNvSpPr txBox="1"/>
          <p:nvPr/>
        </p:nvSpPr>
        <p:spPr>
          <a:xfrm>
            <a:off x="431481" y="1763714"/>
            <a:ext cx="11335386" cy="333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i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Научные труды, участие в конференциях,  научные статьи за период обучения </a:t>
            </a:r>
          </a:p>
        </p:txBody>
      </p:sp>
      <p:graphicFrame>
        <p:nvGraphicFramePr>
          <p:cNvPr id="127" name="Таблица 8"/>
          <p:cNvGraphicFramePr/>
          <p:nvPr/>
        </p:nvGraphicFramePr>
        <p:xfrm>
          <a:off x="195262" y="2813050"/>
          <a:ext cx="11798300" cy="311467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39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3.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4.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8" name="Прямоугольник 10"/>
          <p:cNvSpPr txBox="1"/>
          <p:nvPr/>
        </p:nvSpPr>
        <p:spPr>
          <a:xfrm>
            <a:off x="164783" y="6403976"/>
            <a:ext cx="4397532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129" name="Рисунок 12" descr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3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3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3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35" name="Group 131"/>
          <p:cNvGraphicFramePr/>
          <p:nvPr>
            <p:extLst>
              <p:ext uri="{D42A27DB-BD31-4B8C-83A1-F6EECF244321}">
                <p14:modId xmlns:p14="http://schemas.microsoft.com/office/powerpoint/2010/main" val="2358943750"/>
              </p:ext>
            </p:extLst>
          </p:nvPr>
        </p:nvGraphicFramePr>
        <p:xfrm>
          <a:off x="666712" y="2285992"/>
          <a:ext cx="10069503" cy="439019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8911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История России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en-US" dirty="0"/>
                        <a:t>5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История ЧР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en-US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права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Иностр. язык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Физкультура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Российской государственности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Чечен. язык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Эконом. теория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БЖД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sz="1400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Обуч</a:t>
                      </a:r>
                      <a:r>
                        <a:rPr lang="ru-RU" dirty="0"/>
                        <a:t>. </a:t>
                      </a:r>
                      <a:r>
                        <a:rPr lang="ru-RU" dirty="0" err="1"/>
                        <a:t>служ</a:t>
                      </a:r>
                      <a:r>
                        <a:rPr lang="ru-RU" dirty="0"/>
                        <a:t>.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207344"/>
                  </a:ext>
                </a:extLst>
              </a:tr>
            </a:tbl>
          </a:graphicData>
        </a:graphic>
      </p:graphicFrame>
      <p:sp>
        <p:nvSpPr>
          <p:cNvPr id="136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37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Прямоугольник 2"/>
          <p:cNvSpPr txBox="1"/>
          <p:nvPr/>
        </p:nvSpPr>
        <p:spPr>
          <a:xfrm>
            <a:off x="2281589" y="314325"/>
            <a:ext cx="7313224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</a:t>
            </a:r>
          </a:p>
        </p:txBody>
      </p:sp>
      <p:sp>
        <p:nvSpPr>
          <p:cNvPr id="140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1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2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43" name="Group 70"/>
          <p:cNvGraphicFramePr/>
          <p:nvPr>
            <p:extLst>
              <p:ext uri="{D42A27DB-BD31-4B8C-83A1-F6EECF244321}">
                <p14:modId xmlns:p14="http://schemas.microsoft.com/office/powerpoint/2010/main" val="3460060312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 семестр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Эконом. теория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5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</a:t>
                      </a:r>
                      <a:r>
                        <a:rPr lang="ru-RU" dirty="0" err="1"/>
                        <a:t>предприн</a:t>
                      </a:r>
                      <a:r>
                        <a:rPr lang="ru-RU" dirty="0"/>
                        <a:t>.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5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3.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Общ. соц. психология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4.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Математ</a:t>
                      </a:r>
                      <a:r>
                        <a:rPr lang="ru-RU" dirty="0"/>
                        <a:t>. анализ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5.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Информатика и ИТ в ТД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6.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Иностр. язык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7.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Русск. язык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8.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Физ. культ. и спорт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Ознакомит. практика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44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45" name="Рисунок 1" descr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7"/>
            <a:ext cx="1194920" cy="11949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48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9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0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51" name="Group 70"/>
          <p:cNvGraphicFramePr/>
          <p:nvPr>
            <p:extLst>
              <p:ext uri="{D42A27DB-BD31-4B8C-83A1-F6EECF244321}">
                <p14:modId xmlns:p14="http://schemas.microsoft.com/office/powerpoint/2010/main" val="2068557545"/>
              </p:ext>
            </p:extLst>
          </p:nvPr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Философия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5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Торгов. дело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5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Логист. </a:t>
                      </a:r>
                      <a:r>
                        <a:rPr lang="ru-RU" dirty="0" err="1"/>
                        <a:t>серв</a:t>
                      </a:r>
                      <a:r>
                        <a:rPr lang="ru-RU" dirty="0"/>
                        <a:t>. </a:t>
                      </a:r>
                      <a:r>
                        <a:rPr lang="ru-RU" dirty="0" err="1"/>
                        <a:t>обслуж</a:t>
                      </a:r>
                      <a:r>
                        <a:rPr lang="ru-RU" dirty="0"/>
                        <a:t>.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Мат. методы в экономике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Маркетинг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Эк. </a:t>
                      </a:r>
                      <a:r>
                        <a:rPr lang="ru-RU" dirty="0" err="1"/>
                        <a:t>предприним</a:t>
                      </a:r>
                      <a:r>
                        <a:rPr lang="ru-RU" dirty="0"/>
                        <a:t>.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Иностр. язык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Бизнес планирование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Чеченская </a:t>
                      </a:r>
                      <a:r>
                        <a:rPr lang="ru-RU" dirty="0" err="1"/>
                        <a:t>традиц</a:t>
                      </a:r>
                      <a:r>
                        <a:rPr lang="ru-RU" dirty="0"/>
                        <a:t>. культура и этика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Физ. культ. и спорт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52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53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56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7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8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59" name="Group 70"/>
          <p:cNvGraphicFramePr/>
          <p:nvPr>
            <p:extLst>
              <p:ext uri="{D42A27DB-BD31-4B8C-83A1-F6EECF244321}">
                <p14:modId xmlns:p14="http://schemas.microsoft.com/office/powerpoint/2010/main" val="3283844450"/>
              </p:ext>
            </p:extLst>
          </p:nvPr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Маркетинг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5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Иност</a:t>
                      </a:r>
                      <a:r>
                        <a:rPr lang="ru-RU" dirty="0"/>
                        <a:t>. язык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Деловые коммуникации и техника ведения переговоров в бизнесе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5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Мировая эконом. и МЭО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Финансы, ДО и кредит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Статистика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</a:t>
                      </a:r>
                      <a:r>
                        <a:rPr lang="ru-RU" dirty="0" err="1"/>
                        <a:t>предприн</a:t>
                      </a:r>
                      <a:r>
                        <a:rPr lang="ru-RU" dirty="0"/>
                        <a:t>. в Исламе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Физ. культ. и спорт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5720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>
                          <a:sym typeface="Helvetica"/>
                        </a:defRPr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cs typeface="+mj-cs"/>
                          <a:sym typeface="Helvetica"/>
                        </a:rPr>
                        <a:t>Торгово-эконом. практика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60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61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64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65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66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67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68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69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7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75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76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77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83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84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85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88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9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0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91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92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93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Прямоугольник 2"/>
          <p:cNvSpPr txBox="1"/>
          <p:nvPr/>
        </p:nvSpPr>
        <p:spPr>
          <a:xfrm>
            <a:off x="799657" y="314325"/>
            <a:ext cx="11083271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ВЫПОЛНЕННЫЕ КУРСОВЫЕ РАБОТЫ (ПРОЕКТЫ) ПРИ НАЛИЧИИ</a:t>
            </a:r>
          </a:p>
        </p:txBody>
      </p:sp>
      <p:sp>
        <p:nvSpPr>
          <p:cNvPr id="196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7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8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99" name="Group 70"/>
          <p:cNvGraphicFramePr/>
          <p:nvPr>
            <p:extLst>
              <p:ext uri="{D42A27DB-BD31-4B8C-83A1-F6EECF244321}">
                <p14:modId xmlns:p14="http://schemas.microsoft.com/office/powerpoint/2010/main" val="1093932209"/>
              </p:ext>
            </p:extLst>
          </p:nvPr>
        </p:nvGraphicFramePr>
        <p:xfrm>
          <a:off x="239710" y="1770359"/>
          <a:ext cx="11712575" cy="207011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ym typeface="Helvetica"/>
                        </a:rPr>
                        <a:t>Наименование курсовой работы (проекта)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r>
                        <a:rPr lang="ru-RU" sz="1400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Эконом. теория</a:t>
                      </a:r>
                      <a:endParaRPr sz="1400" dirty="0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Формы и методы государственного регулирования экономики в России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ru-RU"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 Маркетинг</a:t>
                      </a:r>
                      <a:endParaRPr sz="1400" dirty="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Мониторинг рекламы в современных условиях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0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Заголовок 1"/>
          <p:cNvSpPr txBox="1">
            <a:spLocks noGrp="1"/>
          </p:cNvSpPr>
          <p:nvPr>
            <p:ph type="title"/>
          </p:nvPr>
        </p:nvSpPr>
        <p:spPr>
          <a:xfrm>
            <a:off x="379410" y="169861"/>
            <a:ext cx="10974391" cy="1423989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 algn="ctr">
              <a:defRPr sz="3600"/>
            </a:lvl1pPr>
          </a:lstStyle>
          <a:p>
            <a:r>
              <a:t>Участие в общественно-значимых мероприятиях международного уровня</a:t>
            </a:r>
          </a:p>
        </p:txBody>
      </p:sp>
      <p:grpSp>
        <p:nvGrpSpPr>
          <p:cNvPr id="217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03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4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5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6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7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8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9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0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1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2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3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4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5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6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18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397" y="-10689"/>
            <a:ext cx="1195638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Заголовок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>
              <a:defRPr sz="3600"/>
            </a:lvl1pPr>
          </a:lstStyle>
          <a:p>
            <a:r>
              <a:t>Участие в общественно-значимых мероприятиях всероссийского уровня</a:t>
            </a:r>
          </a:p>
        </p:txBody>
      </p:sp>
      <p:grpSp>
        <p:nvGrpSpPr>
          <p:cNvPr id="235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21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2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3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4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5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6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7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8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9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0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31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2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33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4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36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771"/>
            <a:ext cx="967013" cy="9670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Заголовок 1"/>
          <p:cNvSpPr txBox="1">
            <a:spLocks noGrp="1"/>
          </p:cNvSpPr>
          <p:nvPr>
            <p:ph type="title"/>
          </p:nvPr>
        </p:nvSpPr>
        <p:spPr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>
              <a:defRPr sz="3600"/>
            </a:lvl1pPr>
          </a:lstStyle>
          <a:p>
            <a:r>
              <a:t>Участие в общественно-значимых мероприятиях республиканского уровня</a:t>
            </a:r>
          </a:p>
        </p:txBody>
      </p:sp>
      <p:grpSp>
        <p:nvGrpSpPr>
          <p:cNvPr id="253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39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0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1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2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3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4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5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6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7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8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9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50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51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52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54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6980"/>
            <a:ext cx="983433" cy="9834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Прямоугольник 2"/>
          <p:cNvSpPr txBox="1"/>
          <p:nvPr/>
        </p:nvSpPr>
        <p:spPr>
          <a:xfrm>
            <a:off x="1861982" y="271464"/>
            <a:ext cx="8464857" cy="437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257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58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59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0" name="Прямоугольник 6"/>
          <p:cNvSpPr/>
          <p:nvPr/>
        </p:nvSpPr>
        <p:spPr>
          <a:xfrm>
            <a:off x="195261" y="1709738"/>
            <a:ext cx="11798303" cy="763589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1" name="TextBox 7"/>
          <p:cNvSpPr txBox="1"/>
          <p:nvPr/>
        </p:nvSpPr>
        <p:spPr>
          <a:xfrm>
            <a:off x="431481" y="1763714"/>
            <a:ext cx="11335386" cy="6251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Основные тезисы работы были представлены на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научно-практических конференциях:</a:t>
            </a:r>
          </a:p>
        </p:txBody>
      </p:sp>
      <p:graphicFrame>
        <p:nvGraphicFramePr>
          <p:cNvPr id="262" name="Таблица 8"/>
          <p:cNvGraphicFramePr/>
          <p:nvPr/>
        </p:nvGraphicFramePr>
        <p:xfrm>
          <a:off x="195262" y="2813050"/>
          <a:ext cx="11798300" cy="170174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63" name="Прямоугольник 10"/>
          <p:cNvSpPr txBox="1"/>
          <p:nvPr/>
        </p:nvSpPr>
        <p:spPr>
          <a:xfrm>
            <a:off x="164781" y="6403976"/>
            <a:ext cx="4397533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264" name="Рисунок 12" descr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Прямоугольник 2"/>
          <p:cNvSpPr txBox="1"/>
          <p:nvPr/>
        </p:nvSpPr>
        <p:spPr>
          <a:xfrm>
            <a:off x="1861982" y="271464"/>
            <a:ext cx="8464857" cy="437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267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8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9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270" name="Таблица 8"/>
          <p:cNvGraphicFramePr/>
          <p:nvPr/>
        </p:nvGraphicFramePr>
        <p:xfrm>
          <a:off x="195262" y="1711325"/>
          <a:ext cx="11798300" cy="180657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1" name="Прямоугольник 10"/>
          <p:cNvSpPr txBox="1"/>
          <p:nvPr/>
        </p:nvSpPr>
        <p:spPr>
          <a:xfrm>
            <a:off x="164781" y="6403976"/>
            <a:ext cx="4397533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272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Прямоугольник 2"/>
          <p:cNvSpPr txBox="1"/>
          <p:nvPr/>
        </p:nvSpPr>
        <p:spPr>
          <a:xfrm>
            <a:off x="3761935" y="344935"/>
            <a:ext cx="3449051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СТРУКТУРА ВКР (НКР)</a:t>
            </a:r>
          </a:p>
        </p:txBody>
      </p:sp>
      <p:sp>
        <p:nvSpPr>
          <p:cNvPr id="275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6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7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8" name="Прямоугольник 6"/>
          <p:cNvSpPr/>
          <p:nvPr/>
        </p:nvSpPr>
        <p:spPr>
          <a:xfrm>
            <a:off x="195261" y="1709738"/>
            <a:ext cx="11798303" cy="1160464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9" name="TextBox 7"/>
          <p:cNvSpPr txBox="1"/>
          <p:nvPr/>
        </p:nvSpPr>
        <p:spPr>
          <a:xfrm>
            <a:off x="431481" y="1828800"/>
            <a:ext cx="11335386" cy="917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СОДЕРЖАТЕЛЬНАЯ ЧАСТЬ ВКР (НКР) РАЗДЕЛЕНА НА ____ ГЛАВ(Ы),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СТРУКТУРИРОВАННЫЕ В СООТВЕТСТВИИ С ЛОГИКОЙ РАСКРЫТИЯ ТЕМЫ И РЕШЕНИЯ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ПРОБЛЕМЫ ИССЛЕДОВАНИЯ</a:t>
            </a:r>
          </a:p>
        </p:txBody>
      </p:sp>
      <p:sp>
        <p:nvSpPr>
          <p:cNvPr id="280" name="Прямоугольник 11"/>
          <p:cNvSpPr/>
          <p:nvPr/>
        </p:nvSpPr>
        <p:spPr>
          <a:xfrm>
            <a:off x="195261" y="3100388"/>
            <a:ext cx="11798303" cy="3470277"/>
          </a:xfrm>
          <a:prstGeom prst="rect">
            <a:avLst/>
          </a:prstGeom>
          <a:solidFill>
            <a:srgbClr val="D0E4FC"/>
          </a:solidFill>
          <a:ln w="25400">
            <a:solidFill>
              <a:srgbClr val="B3CAE6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1" name="TextBox 12"/>
          <p:cNvSpPr txBox="1"/>
          <p:nvPr/>
        </p:nvSpPr>
        <p:spPr>
          <a:xfrm>
            <a:off x="3736657" y="3297238"/>
            <a:ext cx="6619239" cy="100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</a:p>
        </p:txBody>
      </p:sp>
      <p:pic>
        <p:nvPicPr>
          <p:cNvPr id="282" name="Рисунок 13" descr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" name="Прямоугольник 6"/>
          <p:cNvGrpSpPr/>
          <p:nvPr/>
        </p:nvGrpSpPr>
        <p:grpSpPr>
          <a:xfrm>
            <a:off x="119336" y="260645"/>
            <a:ext cx="11798302" cy="1160467"/>
            <a:chOff x="0" y="-1"/>
            <a:chExt cx="11798300" cy="1160465"/>
          </a:xfrm>
        </p:grpSpPr>
        <p:sp>
          <p:nvSpPr>
            <p:cNvPr id="284" name="Прямоугольник"/>
            <p:cNvSpPr/>
            <p:nvPr/>
          </p:nvSpPr>
          <p:spPr>
            <a:xfrm>
              <a:off x="0" y="-2"/>
              <a:ext cx="11798301" cy="1160467"/>
            </a:xfrm>
            <a:prstGeom prst="rect">
              <a:avLst/>
            </a:prstGeom>
            <a:solidFill>
              <a:srgbClr val="FFF2CB"/>
            </a:solidFill>
            <a:ln w="25400" cap="flat">
              <a:solidFill>
                <a:srgbClr val="F5BD14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85" name="Участие в общественной жизни университета"/>
            <p:cNvSpPr txBox="1"/>
            <p:nvPr/>
          </p:nvSpPr>
          <p:spPr>
            <a:xfrm>
              <a:off x="58418" y="382111"/>
              <a:ext cx="11681463" cy="3962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latin typeface="Constantia"/>
                  <a:ea typeface="Constantia"/>
                  <a:cs typeface="Constantia"/>
                  <a:sym typeface="Constantia"/>
                </a:defRPr>
              </a:lvl1pPr>
            </a:lstStyle>
            <a:p>
              <a:r>
                <a:t>Участие в общественной жизни университета</a:t>
              </a:r>
            </a:p>
          </p:txBody>
        </p:sp>
      </p:grpSp>
      <p:sp>
        <p:nvSpPr>
          <p:cNvPr id="287" name="Прямоугольник 5"/>
          <p:cNvSpPr/>
          <p:nvPr/>
        </p:nvSpPr>
        <p:spPr>
          <a:xfrm>
            <a:off x="119335" y="1772816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8" name="Прямоугольник 5"/>
          <p:cNvSpPr/>
          <p:nvPr/>
        </p:nvSpPr>
        <p:spPr>
          <a:xfrm>
            <a:off x="195261" y="2774950"/>
            <a:ext cx="11798303" cy="736600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9" name="Прямоугольник 5"/>
          <p:cNvSpPr/>
          <p:nvPr/>
        </p:nvSpPr>
        <p:spPr>
          <a:xfrm>
            <a:off x="176262" y="3740699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90" name="Прямоугольник 5"/>
          <p:cNvSpPr/>
          <p:nvPr/>
        </p:nvSpPr>
        <p:spPr>
          <a:xfrm>
            <a:off x="195261" y="6043857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91" name="Прямоугольник 5"/>
          <p:cNvSpPr/>
          <p:nvPr/>
        </p:nvSpPr>
        <p:spPr>
          <a:xfrm>
            <a:off x="119335" y="4889324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pic>
        <p:nvPicPr>
          <p:cNvPr id="292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62" y="293887"/>
            <a:ext cx="1195637" cy="11956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Поток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Поток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748</Words>
  <Application>Microsoft Office PowerPoint</Application>
  <PresentationFormat>Широкоэкранный</PresentationFormat>
  <Paragraphs>287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Constantia</vt:lpstr>
      <vt:lpstr>Helvetica</vt:lpstr>
      <vt:lpstr>Times New Roman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Aldy-PC</dc:creator>
  <cp:lastModifiedBy>Aldy-PC</cp:lastModifiedBy>
  <cp:revision>6</cp:revision>
  <dcterms:modified xsi:type="dcterms:W3CDTF">2026-10-09T18:32:05Z</dcterms:modified>
</cp:coreProperties>
</file>