
<file path=[Content_Types].xml><?xml version="1.0" encoding="utf-8"?>
<Types xmlns="http://schemas.openxmlformats.org/package/2006/content-types">
  <Default Extension="jfif" ContentType="image/jpeg"/>
  <Default Extension="jpg" ContentType="image/jp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5" r:id="rId4"/>
    <p:sldId id="276" r:id="rId5"/>
    <p:sldId id="282" r:id="rId6"/>
    <p:sldId id="278" r:id="rId7"/>
    <p:sldId id="279" r:id="rId8"/>
    <p:sldId id="280" r:id="rId9"/>
    <p:sldId id="281" r:id="rId10"/>
    <p:sldId id="287" r:id="rId11"/>
    <p:sldId id="284" r:id="rId12"/>
    <p:sldId id="270" r:id="rId13"/>
    <p:sldId id="274" r:id="rId14"/>
    <p:sldId id="258" r:id="rId15"/>
    <p:sldId id="273" r:id="rId16"/>
    <p:sldId id="272" r:id="rId17"/>
  </p:sldIdLst>
  <p:sldSz cx="10693400" cy="7562850"/>
  <p:notesSz cx="10693400" cy="75628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EEBF"/>
    <a:srgbClr val="F5F3DB"/>
    <a:srgbClr val="FEF1CE"/>
    <a:srgbClr val="FEF4D6"/>
    <a:srgbClr val="FEF0CA"/>
    <a:srgbClr val="FCEAB2"/>
    <a:srgbClr val="ECEFBF"/>
    <a:srgbClr val="ECE8BA"/>
    <a:srgbClr val="FFFFCC"/>
    <a:srgbClr val="2707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034E78-7F5D-4C2E-B375-FC64B27BC917}" styleName="Темный стиль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31" autoAdjust="0"/>
    <p:restoredTop sz="94660"/>
  </p:normalViewPr>
  <p:slideViewPr>
    <p:cSldViewPr>
      <p:cViewPr varScale="1">
        <p:scale>
          <a:sx n="96" d="100"/>
          <a:sy n="96" d="100"/>
        </p:scale>
        <p:origin x="1554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589311" y="231022"/>
            <a:ext cx="9762229" cy="549125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669157" y="3358506"/>
            <a:ext cx="7355084" cy="18459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.png"/><Relationship Id="rId7" Type="http://schemas.openxmlformats.org/officeDocument/2006/relationships/image" Target="../media/image8.jf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3.png"/><Relationship Id="rId7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4" Type="http://schemas.microsoft.com/office/2007/relationships/hdphoto" Target="../media/hdphoto3.wdp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3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microsoft.com/office/2007/relationships/hdphoto" Target="../media/hdphoto3.wdp"/><Relationship Id="rId4" Type="http://schemas.openxmlformats.org/officeDocument/2006/relationships/image" Target="../media/image4.png"/><Relationship Id="rId9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67009" y="1410625"/>
            <a:ext cx="9784531" cy="5298041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9050" cmpd="dbl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589311" y="312375"/>
            <a:ext cx="9762229" cy="103723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063667" y="312375"/>
            <a:ext cx="5287873" cy="7118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9311" y="505585"/>
            <a:ext cx="193210" cy="46777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89311" y="312375"/>
            <a:ext cx="9752060" cy="88470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89311" y="312375"/>
            <a:ext cx="9762229" cy="83385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567009" y="229256"/>
            <a:ext cx="9784531" cy="1203471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9525">
            <a:noFill/>
          </a:ln>
        </p:spPr>
        <p:txBody>
          <a:bodyPr vert="horz" wrap="square" lIns="0" tIns="130810" rIns="0" bIns="0" rtlCol="0">
            <a:spAutoFit/>
            <a:scene3d>
              <a:camera prst="perspectiveFront"/>
              <a:lightRig rig="threePt" dir="t"/>
            </a:scene3d>
          </a:bodyPr>
          <a:lstStyle/>
          <a:p>
            <a:pPr marL="12700" algn="ctr">
              <a:lnSpc>
                <a:spcPct val="100000"/>
              </a:lnSpc>
              <a:spcBef>
                <a:spcPts val="1030"/>
              </a:spcBef>
            </a:pPr>
            <a:r>
              <a:rPr lang="ru-RU" sz="2550" dirty="0">
                <a:ln w="0"/>
                <a:solidFill>
                  <a:srgbClr val="27079B"/>
                </a:solidFill>
                <a:effectLst>
                  <a:reflection blurRad="6350" stA="53000" endA="300" endPos="35500" dir="5400000" sy="-90000" algn="bl" rotWithShape="0"/>
                </a:effectLst>
              </a:rPr>
              <a:t>ФГБОУ ВО «</a:t>
            </a:r>
            <a:r>
              <a:rPr sz="2550" dirty="0">
                <a:ln w="0"/>
                <a:solidFill>
                  <a:srgbClr val="27079B"/>
                </a:solidFill>
                <a:effectLst>
                  <a:reflection blurRad="6350" stA="53000" endA="300" endPos="35500" dir="5400000" sy="-90000" algn="bl" rotWithShape="0"/>
                </a:effectLst>
              </a:rPr>
              <a:t>Чеченский государственный университет</a:t>
            </a:r>
            <a:r>
              <a:rPr lang="ru-RU" sz="2550" dirty="0">
                <a:ln w="0"/>
                <a:solidFill>
                  <a:srgbClr val="27079B"/>
                </a:solidFill>
                <a:effectLst>
                  <a:reflection blurRad="6350" stA="53000" endA="300" endPos="35500" dir="5400000" sy="-90000" algn="bl" rotWithShape="0"/>
                </a:effectLst>
              </a:rPr>
              <a:t>»</a:t>
            </a:r>
            <a:endParaRPr sz="2550" dirty="0">
              <a:ln w="0"/>
              <a:solidFill>
                <a:srgbClr val="27079B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  <a:p>
            <a:pPr marL="1437640" marR="1421130" indent="-8890" algn="ctr">
              <a:lnSpc>
                <a:spcPct val="108900"/>
              </a:lnSpc>
              <a:spcBef>
                <a:spcPts val="509"/>
              </a:spcBef>
            </a:pPr>
            <a:r>
              <a:rPr lang="ru-RU" spc="-15" dirty="0">
                <a:solidFill>
                  <a:srgbClr val="27079B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Биолого-химический факультет</a:t>
            </a:r>
            <a:br>
              <a:rPr lang="ru-RU" b="0" u="heavy" spc="-15" dirty="0">
                <a:solidFill>
                  <a:srgbClr val="27079B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</a:br>
            <a:r>
              <a:rPr dirty="0">
                <a:solidFill>
                  <a:srgbClr val="27079B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Кафе</a:t>
            </a:r>
            <a:r>
              <a:rPr dirty="0">
                <a:solidFill>
                  <a:srgbClr val="27079B"/>
                </a:solidFill>
                <a:latin typeface="Times New Roman"/>
                <a:cs typeface="Times New Roman"/>
              </a:rPr>
              <a:t>др</a:t>
            </a:r>
            <a:r>
              <a:rPr dirty="0">
                <a:solidFill>
                  <a:srgbClr val="27079B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а</a:t>
            </a:r>
            <a:r>
              <a:rPr lang="ru-RU" dirty="0">
                <a:solidFill>
                  <a:srgbClr val="27079B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- Химия</a:t>
            </a:r>
            <a:endParaRPr dirty="0">
              <a:solidFill>
                <a:srgbClr val="27079B"/>
              </a:solidFill>
              <a:uFill>
                <a:solidFill>
                  <a:srgbClr val="000000"/>
                </a:solidFill>
              </a:uFill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427169" y="1410625"/>
            <a:ext cx="20955" cy="15875"/>
          </a:xfrm>
          <a:custGeom>
            <a:avLst/>
            <a:gdLst/>
            <a:ahLst/>
            <a:cxnLst/>
            <a:rect l="l" t="t" r="r" b="b"/>
            <a:pathLst>
              <a:path w="20954" h="15875">
                <a:moveTo>
                  <a:pt x="20874" y="0"/>
                </a:moveTo>
                <a:lnTo>
                  <a:pt x="0" y="0"/>
                </a:lnTo>
                <a:lnTo>
                  <a:pt x="0" y="15253"/>
                </a:lnTo>
                <a:lnTo>
                  <a:pt x="20874" y="15253"/>
                </a:lnTo>
                <a:lnTo>
                  <a:pt x="2087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627308" y="2323303"/>
            <a:ext cx="5986592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3200" b="1" spc="-10" dirty="0">
                <a:solidFill>
                  <a:srgbClr val="27079B"/>
                </a:solidFill>
                <a:latin typeface="Times New Roman"/>
                <a:cs typeface="Times New Roman"/>
              </a:rPr>
              <a:t>Портфолио</a:t>
            </a:r>
            <a:r>
              <a:rPr sz="3200" b="1" spc="-70" dirty="0">
                <a:solidFill>
                  <a:srgbClr val="27079B"/>
                </a:solidFill>
                <a:latin typeface="Times New Roman"/>
                <a:cs typeface="Times New Roman"/>
              </a:rPr>
              <a:t> </a:t>
            </a:r>
            <a:r>
              <a:rPr sz="3200" b="1" spc="-5" dirty="0">
                <a:solidFill>
                  <a:srgbClr val="27079B"/>
                </a:solidFill>
                <a:latin typeface="Times New Roman"/>
                <a:cs typeface="Times New Roman"/>
              </a:rPr>
              <a:t>бакалавра</a:t>
            </a:r>
            <a:endParaRPr sz="3200" b="1" dirty="0">
              <a:solidFill>
                <a:srgbClr val="27079B"/>
              </a:solidFill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body" idx="1"/>
          </p:nvPr>
        </p:nvSpPr>
        <p:spPr>
          <a:xfrm>
            <a:off x="4508500" y="3358506"/>
            <a:ext cx="4515740" cy="1546834"/>
          </a:xfrm>
          <a:prstGeom prst="rect">
            <a:avLst/>
          </a:prstGeom>
        </p:spPr>
        <p:txBody>
          <a:bodyPr vert="horz" wrap="square" lIns="0" tIns="139065" rIns="0" bIns="0" rtlCol="0">
            <a:spAutoFit/>
          </a:bodyPr>
          <a:lstStyle/>
          <a:p>
            <a:pPr marL="180000" algn="l">
              <a:lnSpc>
                <a:spcPct val="100000"/>
              </a:lnSpc>
              <a:spcBef>
                <a:spcPts val="1095"/>
              </a:spcBef>
            </a:pPr>
            <a:r>
              <a:rPr spc="10" dirty="0">
                <a:solidFill>
                  <a:srgbClr val="27079B"/>
                </a:solidFill>
              </a:rPr>
              <a:t>ФИО:</a:t>
            </a:r>
            <a:r>
              <a:rPr lang="ru-RU" spc="10" dirty="0">
                <a:solidFill>
                  <a:srgbClr val="27079B"/>
                </a:solidFill>
              </a:rPr>
              <a:t> </a:t>
            </a:r>
            <a:r>
              <a:rPr lang="ru-RU" spc="10" dirty="0" err="1">
                <a:solidFill>
                  <a:srgbClr val="27079B"/>
                </a:solidFill>
              </a:rPr>
              <a:t>Тунгаев</a:t>
            </a:r>
            <a:r>
              <a:rPr lang="ru-RU" spc="10" dirty="0">
                <a:solidFill>
                  <a:srgbClr val="27079B"/>
                </a:solidFill>
              </a:rPr>
              <a:t> </a:t>
            </a:r>
            <a:r>
              <a:rPr lang="ru-RU" spc="10" dirty="0" err="1">
                <a:solidFill>
                  <a:srgbClr val="27079B"/>
                </a:solidFill>
              </a:rPr>
              <a:t>Альбек</a:t>
            </a:r>
            <a:r>
              <a:rPr lang="ru-RU" spc="10" dirty="0">
                <a:solidFill>
                  <a:srgbClr val="27079B"/>
                </a:solidFill>
              </a:rPr>
              <a:t> </a:t>
            </a:r>
            <a:r>
              <a:rPr lang="ru-RU" spc="10" dirty="0" err="1">
                <a:solidFill>
                  <a:srgbClr val="27079B"/>
                </a:solidFill>
              </a:rPr>
              <a:t>Пацуевич</a:t>
            </a:r>
            <a:endParaRPr lang="ru-RU" spc="10" dirty="0">
              <a:solidFill>
                <a:srgbClr val="27079B"/>
              </a:solidFill>
            </a:endParaRPr>
          </a:p>
          <a:p>
            <a:pPr marL="180000" algn="l">
              <a:lnSpc>
                <a:spcPct val="100000"/>
              </a:lnSpc>
              <a:spcBef>
                <a:spcPts val="1095"/>
              </a:spcBef>
            </a:pPr>
            <a:r>
              <a:rPr dirty="0" err="1">
                <a:solidFill>
                  <a:srgbClr val="27079B"/>
                </a:solidFill>
              </a:rPr>
              <a:t>Форма</a:t>
            </a:r>
            <a:r>
              <a:rPr dirty="0">
                <a:solidFill>
                  <a:srgbClr val="27079B"/>
                </a:solidFill>
              </a:rPr>
              <a:t> обучения:</a:t>
            </a:r>
            <a:r>
              <a:rPr spc="5" dirty="0">
                <a:solidFill>
                  <a:srgbClr val="27079B"/>
                </a:solidFill>
              </a:rPr>
              <a:t> </a:t>
            </a:r>
            <a:r>
              <a:rPr lang="ru-RU" b="1" i="1" spc="10" dirty="0">
                <a:solidFill>
                  <a:srgbClr val="27079B"/>
                </a:solidFill>
                <a:uFill>
                  <a:solidFill>
                    <a:srgbClr val="FFFFFF"/>
                  </a:solidFill>
                </a:uFill>
              </a:rPr>
              <a:t>о</a:t>
            </a:r>
            <a:r>
              <a:rPr b="1" i="1" spc="10" dirty="0" err="1">
                <a:solidFill>
                  <a:srgbClr val="27079B"/>
                </a:solidFill>
                <a:uFill>
                  <a:solidFill>
                    <a:srgbClr val="FFFFFF"/>
                  </a:solidFill>
                </a:uFill>
              </a:rPr>
              <a:t>чная</a:t>
            </a:r>
            <a:endParaRPr b="1" i="1" spc="10" dirty="0">
              <a:solidFill>
                <a:srgbClr val="27079B"/>
              </a:solidFill>
              <a:uFill>
                <a:solidFill>
                  <a:srgbClr val="FFFFFF"/>
                </a:solidFill>
              </a:uFill>
            </a:endParaRPr>
          </a:p>
          <a:p>
            <a:pPr marL="180000" marR="5080" algn="l">
              <a:lnSpc>
                <a:spcPct val="112400"/>
              </a:lnSpc>
              <a:spcBef>
                <a:spcPts val="80"/>
              </a:spcBef>
            </a:pPr>
            <a:r>
              <a:rPr dirty="0">
                <a:solidFill>
                  <a:srgbClr val="27079B"/>
                </a:solidFill>
              </a:rPr>
              <a:t>Направление </a:t>
            </a:r>
            <a:r>
              <a:rPr spc="-10" dirty="0">
                <a:solidFill>
                  <a:srgbClr val="27079B"/>
                </a:solidFill>
              </a:rPr>
              <a:t>подготовки: </a:t>
            </a:r>
            <a:r>
              <a:rPr lang="ru-RU" spc="-10" dirty="0">
                <a:solidFill>
                  <a:srgbClr val="27079B"/>
                </a:solidFill>
              </a:rPr>
              <a:t>04.03.01 </a:t>
            </a:r>
            <a:r>
              <a:rPr lang="ru-RU" b="1" i="1" spc="5" dirty="0">
                <a:solidFill>
                  <a:srgbClr val="27079B"/>
                </a:solidFill>
              </a:rPr>
              <a:t>Химия</a:t>
            </a:r>
          </a:p>
          <a:p>
            <a:pPr marL="180000" marR="5080" algn="l">
              <a:lnSpc>
                <a:spcPct val="112400"/>
              </a:lnSpc>
              <a:spcBef>
                <a:spcPts val="80"/>
              </a:spcBef>
            </a:pPr>
            <a:r>
              <a:rPr lang="ru-RU" u="sng" spc="10" dirty="0">
                <a:solidFill>
                  <a:srgbClr val="27079B"/>
                </a:solidFill>
              </a:rPr>
              <a:t>Профиль</a:t>
            </a:r>
            <a:r>
              <a:rPr lang="ru-RU" u="sng" spc="10" dirty="0">
                <a:solidFill>
                  <a:srgbClr val="27079B"/>
                </a:solidFill>
                <a:uFill>
                  <a:solidFill>
                    <a:srgbClr val="FFFFFF"/>
                  </a:solidFill>
                </a:uFill>
              </a:rPr>
              <a:t> </a:t>
            </a:r>
            <a:r>
              <a:rPr lang="ru-RU" b="1" i="1" spc="-5" dirty="0">
                <a:solidFill>
                  <a:srgbClr val="27079B"/>
                </a:solidFill>
                <a:uFill>
                  <a:solidFill>
                    <a:srgbClr val="FFFFFF"/>
                  </a:solidFill>
                </a:uFill>
              </a:rPr>
              <a:t>«Химия</a:t>
            </a:r>
            <a:r>
              <a:rPr lang="ru-RU" b="1" i="1" spc="-20" dirty="0">
                <a:solidFill>
                  <a:srgbClr val="27079B"/>
                </a:solidFill>
                <a:uFill>
                  <a:solidFill>
                    <a:srgbClr val="FFFFFF"/>
                  </a:solidFill>
                </a:uFill>
              </a:rPr>
              <a:t>»</a:t>
            </a:r>
          </a:p>
        </p:txBody>
      </p:sp>
      <p:sp>
        <p:nvSpPr>
          <p:cNvPr id="12" name="object 12"/>
          <p:cNvSpPr/>
          <p:nvPr/>
        </p:nvSpPr>
        <p:spPr>
          <a:xfrm>
            <a:off x="4601309" y="5152813"/>
            <a:ext cx="45720" cy="15875"/>
          </a:xfrm>
          <a:custGeom>
            <a:avLst/>
            <a:gdLst/>
            <a:ahLst/>
            <a:cxnLst/>
            <a:rect l="l" t="t" r="r" b="b"/>
            <a:pathLst>
              <a:path w="45720" h="15875">
                <a:moveTo>
                  <a:pt x="45311" y="0"/>
                </a:moveTo>
                <a:lnTo>
                  <a:pt x="0" y="0"/>
                </a:lnTo>
                <a:lnTo>
                  <a:pt x="0" y="15252"/>
                </a:lnTo>
                <a:lnTo>
                  <a:pt x="45311" y="15252"/>
                </a:lnTo>
                <a:lnTo>
                  <a:pt x="4531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99" t="3804" r="10536" b="15488"/>
          <a:stretch/>
        </p:blipFill>
        <p:spPr>
          <a:xfrm>
            <a:off x="1330910" y="2269904"/>
            <a:ext cx="3117516" cy="403860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6ACD3211-841F-F558-6944-1D0C0BC7674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6452" b="97133" l="2500" r="95625">
                        <a14:foregroundMark x1="18125" y1="70609" x2="18125" y2="70609"/>
                        <a14:foregroundMark x1="15625" y1="66667" x2="15625" y2="66667"/>
                        <a14:foregroundMark x1="9688" y1="63082" x2="9688" y2="63082"/>
                        <a14:foregroundMark x1="5625" y1="63082" x2="5625" y2="63082"/>
                        <a14:foregroundMark x1="2500" y1="81004" x2="2500" y2="81004"/>
                        <a14:foregroundMark x1="10625" y1="93548" x2="10625" y2="93548"/>
                        <a14:foregroundMark x1="33438" y1="97133" x2="33438" y2="97133"/>
                        <a14:foregroundMark x1="90625" y1="90681" x2="90625" y2="90681"/>
                        <a14:foregroundMark x1="95625" y1="79928" x2="95625" y2="79928"/>
                        <a14:foregroundMark x1="51563" y1="6452" x2="51563" y2="64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009" y="574549"/>
            <a:ext cx="956396" cy="83385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/>
            <a:ahLst/>
            <a:cxnLst/>
            <a:rect l="l" t="t" r="r" b="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56282" y="231022"/>
            <a:ext cx="9762229" cy="83385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127500" y="389077"/>
            <a:ext cx="202311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rgbClr val="27079B"/>
                </a:solidFill>
                <a:latin typeface="Arial"/>
                <a:cs typeface="Arial"/>
              </a:rPr>
              <a:t>Приказы</a:t>
            </a:r>
          </a:p>
        </p:txBody>
      </p:sp>
      <p:sp>
        <p:nvSpPr>
          <p:cNvPr id="10" name="object 10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</p:spPr>
        <p:txBody>
          <a:bodyPr wrap="square" lIns="0" tIns="0" rIns="0" bIns="0" rtlCol="0"/>
          <a:lstStyle/>
          <a:p>
            <a:endParaRPr dirty="0">
              <a:solidFill>
                <a:srgbClr val="27079B"/>
              </a:solidFill>
              <a:highlight>
                <a:srgbClr val="27079B"/>
              </a:highlight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89311" y="1125894"/>
            <a:ext cx="2084705" cy="244475"/>
          </a:xfrm>
          <a:custGeom>
            <a:avLst/>
            <a:gdLst/>
            <a:ahLst/>
            <a:cxnLst/>
            <a:rect l="l" t="t" r="r" b="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868959" y="1690272"/>
            <a:ext cx="9324975" cy="47961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</a:ln>
        </p:spPr>
        <p:txBody>
          <a:bodyPr vert="horz" wrap="square" lIns="0" tIns="170180" rIns="0" bIns="0" rtlCol="0">
            <a:spAutoFit/>
          </a:bodyPr>
          <a:lstStyle/>
          <a:p>
            <a:pPr marL="76200">
              <a:lnSpc>
                <a:spcPct val="100000"/>
              </a:lnSpc>
              <a:spcBef>
                <a:spcPts val="1340"/>
              </a:spcBef>
            </a:pPr>
            <a:r>
              <a:rPr sz="1900" b="1" spc="15" dirty="0">
                <a:solidFill>
                  <a:srgbClr val="0070C0"/>
                </a:solidFill>
                <a:latin typeface="Times New Roman"/>
                <a:cs typeface="Times New Roman"/>
              </a:rPr>
              <a:t>О</a:t>
            </a:r>
            <a:r>
              <a:rPr sz="1900" b="1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1900" b="1" dirty="0" err="1">
                <a:solidFill>
                  <a:srgbClr val="0070C0"/>
                </a:solidFill>
                <a:latin typeface="Times New Roman"/>
                <a:cs typeface="Times New Roman"/>
              </a:rPr>
              <a:t>зачислении</a:t>
            </a:r>
            <a:r>
              <a:rPr lang="ru-RU" sz="1900" b="1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lang="ru-RU" sz="1900" b="1">
                <a:latin typeface="Times New Roman"/>
                <a:cs typeface="Times New Roman"/>
              </a:rPr>
              <a:t>№ 93/06-19 от </a:t>
            </a:r>
            <a:r>
              <a:rPr lang="ru-RU" sz="1900" b="1" dirty="0">
                <a:latin typeface="Times New Roman"/>
                <a:cs typeface="Times New Roman"/>
              </a:rPr>
              <a:t>09.08.2023 г. </a:t>
            </a:r>
            <a:endParaRPr sz="1900" dirty="0">
              <a:latin typeface="Times New Roman"/>
              <a:cs typeface="Times New Roman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ACD3211-841F-F558-6944-1D0C0BC7674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452" b="97133" l="2500" r="95625">
                        <a14:foregroundMark x1="18125" y1="70609" x2="18125" y2="70609"/>
                        <a14:foregroundMark x1="15625" y1="66667" x2="15625" y2="66667"/>
                        <a14:foregroundMark x1="9688" y1="63082" x2="9688" y2="63082"/>
                        <a14:foregroundMark x1="5625" y1="63082" x2="5625" y2="63082"/>
                        <a14:foregroundMark x1="2500" y1="81004" x2="2500" y2="81004"/>
                        <a14:foregroundMark x1="10625" y1="93548" x2="10625" y2="93548"/>
                        <a14:foregroundMark x1="33438" y1="97133" x2="33438" y2="97133"/>
                        <a14:foregroundMark x1="90625" y1="90681" x2="90625" y2="90681"/>
                        <a14:foregroundMark x1="95625" y1="79928" x2="95625" y2="79928"/>
                        <a14:foregroundMark x1="51563" y1="6452" x2="51563" y2="64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603" y="218348"/>
            <a:ext cx="997134" cy="86937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635" marR="5080" indent="-2087880">
              <a:lnSpc>
                <a:spcPts val="2400"/>
              </a:lnSpc>
              <a:spcBef>
                <a:spcPts val="100"/>
              </a:spcBef>
            </a:pPr>
            <a:r>
              <a:rPr spc="-60" dirty="0"/>
              <a:t>РЕЗУЛЬТАТЫ </a:t>
            </a:r>
            <a:r>
              <a:rPr spc="5" dirty="0"/>
              <a:t>ПРОМЕЖУТОЧНОЙ </a:t>
            </a:r>
            <a:r>
              <a:rPr spc="-15" dirty="0"/>
              <a:t>АТТЕСТАЦИИ  </a:t>
            </a:r>
            <a:r>
              <a:rPr spc="10" dirty="0"/>
              <a:t>БАКАЛАВРОВ</a:t>
            </a:r>
          </a:p>
        </p:txBody>
      </p:sp>
      <p:graphicFrame>
        <p:nvGraphicFramePr>
          <p:cNvPr id="22" name="Таблица 22">
            <a:extLst>
              <a:ext uri="{FF2B5EF4-FFF2-40B4-BE49-F238E27FC236}">
                <a16:creationId xmlns:a16="http://schemas.microsoft.com/office/drawing/2014/main" id="{456F1DD7-BC94-4CB0-8DD8-91264ACB7D3E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031384560"/>
              </p:ext>
            </p:extLst>
          </p:nvPr>
        </p:nvGraphicFramePr>
        <p:xfrm>
          <a:off x="568216" y="2136775"/>
          <a:ext cx="9762490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985904674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261178206"/>
                    </a:ext>
                  </a:extLst>
                </a:gridCol>
                <a:gridCol w="3254162">
                  <a:extLst>
                    <a:ext uri="{9D8B030D-6E8A-4147-A177-3AD203B41FA5}">
                      <a16:colId xmlns:a16="http://schemas.microsoft.com/office/drawing/2014/main" val="1435853672"/>
                    </a:ext>
                  </a:extLst>
                </a:gridCol>
              </a:tblGrid>
              <a:tr h="501215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19845745"/>
                  </a:ext>
                </a:extLst>
              </a:tr>
              <a:tr h="31655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5908444"/>
                  </a:ext>
                </a:extLst>
              </a:tr>
              <a:tr h="26956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061386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Общая и неорганическая химия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1127332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4693909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Физика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4485472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ЧР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4211915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5896268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Чеченская традиционная культура и этика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5174686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Чеченский язык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7676706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государственности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9114061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БЖД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0399727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22826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9310607"/>
                  </a:ext>
                </a:extLst>
              </a:tr>
            </a:tbl>
          </a:graphicData>
        </a:graphic>
      </p:graphicFrame>
      <p:sp>
        <p:nvSpPr>
          <p:cNvPr id="10" name="object 10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89311" y="1125894"/>
            <a:ext cx="2084705" cy="244475"/>
          </a:xfrm>
          <a:custGeom>
            <a:avLst/>
            <a:gdLst/>
            <a:ahLst/>
            <a:cxnLst/>
            <a:rect l="l" t="t" r="r" b="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5F3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1034216" y="1611473"/>
            <a:ext cx="3715385" cy="2346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50" b="1" spc="-5" dirty="0">
                <a:latin typeface="Times New Roman"/>
                <a:cs typeface="Times New Roman"/>
              </a:rPr>
              <a:t>Оценки, </a:t>
            </a:r>
            <a:r>
              <a:rPr sz="1450" b="1" spc="-10" dirty="0">
                <a:latin typeface="Times New Roman"/>
                <a:cs typeface="Times New Roman"/>
              </a:rPr>
              <a:t>полученные </a:t>
            </a:r>
            <a:r>
              <a:rPr sz="1450" b="1" spc="-5" dirty="0">
                <a:latin typeface="Times New Roman"/>
                <a:cs typeface="Times New Roman"/>
              </a:rPr>
              <a:t>на </a:t>
            </a:r>
            <a:r>
              <a:rPr sz="1450" b="1" spc="-10" dirty="0">
                <a:latin typeface="Times New Roman"/>
                <a:cs typeface="Times New Roman"/>
              </a:rPr>
              <a:t>экзаменах </a:t>
            </a:r>
            <a:r>
              <a:rPr sz="1450" b="1" spc="-5" dirty="0">
                <a:latin typeface="Times New Roman"/>
                <a:cs typeface="Times New Roman"/>
              </a:rPr>
              <a:t>и</a:t>
            </a:r>
            <a:r>
              <a:rPr sz="1450" b="1" spc="-30" dirty="0">
                <a:latin typeface="Times New Roman"/>
                <a:cs typeface="Times New Roman"/>
              </a:rPr>
              <a:t> </a:t>
            </a:r>
            <a:r>
              <a:rPr sz="1450" b="1" spc="-15" dirty="0">
                <a:latin typeface="Times New Roman"/>
                <a:cs typeface="Times New Roman"/>
              </a:rPr>
              <a:t>зачетах</a:t>
            </a:r>
            <a:endParaRPr sz="1450" dirty="0">
              <a:latin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ACD3211-841F-F558-6944-1D0C0BC7674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452" b="97133" l="2500" r="95625">
                        <a14:foregroundMark x1="18125" y1="70609" x2="18125" y2="70609"/>
                        <a14:foregroundMark x1="15625" y1="66667" x2="15625" y2="66667"/>
                        <a14:foregroundMark x1="9688" y1="63082" x2="9688" y2="63082"/>
                        <a14:foregroundMark x1="5625" y1="63082" x2="5625" y2="63082"/>
                        <a14:foregroundMark x1="2500" y1="81004" x2="2500" y2="81004"/>
                        <a14:foregroundMark x1="10625" y1="93548" x2="10625" y2="93548"/>
                        <a14:foregroundMark x1="33438" y1="97133" x2="33438" y2="97133"/>
                        <a14:foregroundMark x1="90625" y1="90681" x2="90625" y2="90681"/>
                        <a14:foregroundMark x1="95625" y1="79928" x2="95625" y2="79928"/>
                        <a14:foregroundMark x1="51563" y1="6452" x2="51563" y2="64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596" y="293902"/>
            <a:ext cx="892284" cy="777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2634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635" marR="5080" indent="-2087880">
              <a:lnSpc>
                <a:spcPts val="2400"/>
              </a:lnSpc>
              <a:spcBef>
                <a:spcPts val="100"/>
              </a:spcBef>
            </a:pPr>
            <a:r>
              <a:rPr spc="-60" dirty="0"/>
              <a:t>РЕЗУЛЬТАТЫ </a:t>
            </a:r>
            <a:r>
              <a:rPr spc="5" dirty="0"/>
              <a:t>ПРОМЕЖУТОЧНОЙ </a:t>
            </a:r>
            <a:r>
              <a:rPr spc="-15" dirty="0"/>
              <a:t>АТТЕСТАЦИИ  </a:t>
            </a:r>
            <a:r>
              <a:rPr spc="10" dirty="0"/>
              <a:t>БАКАЛАВРОВ</a:t>
            </a:r>
          </a:p>
        </p:txBody>
      </p:sp>
      <p:graphicFrame>
        <p:nvGraphicFramePr>
          <p:cNvPr id="22" name="Таблица 22">
            <a:extLst>
              <a:ext uri="{FF2B5EF4-FFF2-40B4-BE49-F238E27FC236}">
                <a16:creationId xmlns:a16="http://schemas.microsoft.com/office/drawing/2014/main" id="{456F1DD7-BC94-4CB0-8DD8-91264ACB7D3E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929293330"/>
              </p:ext>
            </p:extLst>
          </p:nvPr>
        </p:nvGraphicFramePr>
        <p:xfrm>
          <a:off x="568216" y="2136775"/>
          <a:ext cx="9762490" cy="48359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985904674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261178206"/>
                    </a:ext>
                  </a:extLst>
                </a:gridCol>
                <a:gridCol w="3254162">
                  <a:extLst>
                    <a:ext uri="{9D8B030D-6E8A-4147-A177-3AD203B41FA5}">
                      <a16:colId xmlns:a16="http://schemas.microsoft.com/office/drawing/2014/main" val="1435853672"/>
                    </a:ext>
                  </a:extLst>
                </a:gridCol>
              </a:tblGrid>
              <a:tr h="501215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19845745"/>
                  </a:ext>
                </a:extLst>
              </a:tr>
              <a:tr h="31655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5908444"/>
                  </a:ext>
                </a:extLst>
              </a:tr>
              <a:tr h="26956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061386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Физика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1127332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ОВП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4693909"/>
                  </a:ext>
                </a:extLst>
              </a:tr>
              <a:tr h="401936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России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4485472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</a:t>
                      </a:r>
                      <a:r>
                        <a:rPr lang="ru-RU" sz="14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язык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4211915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5896268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Общая и неорганическая химия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5174686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7676706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Информатика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9114061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Ознакомительная практика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0399727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22826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9310607"/>
                  </a:ext>
                </a:extLst>
              </a:tr>
            </a:tbl>
          </a:graphicData>
        </a:graphic>
      </p:graphicFrame>
      <p:sp>
        <p:nvSpPr>
          <p:cNvPr id="10" name="object 10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89311" y="1125894"/>
            <a:ext cx="2084705" cy="244475"/>
          </a:xfrm>
          <a:custGeom>
            <a:avLst/>
            <a:gdLst/>
            <a:ahLst/>
            <a:cxnLst/>
            <a:rect l="l" t="t" r="r" b="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1034216" y="1611473"/>
            <a:ext cx="3715385" cy="2346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50" b="1" spc="-5" dirty="0">
                <a:latin typeface="Times New Roman"/>
                <a:cs typeface="Times New Roman"/>
              </a:rPr>
              <a:t>Оценки, </a:t>
            </a:r>
            <a:r>
              <a:rPr sz="1450" b="1" spc="-10" dirty="0">
                <a:latin typeface="Times New Roman"/>
                <a:cs typeface="Times New Roman"/>
              </a:rPr>
              <a:t>полученные </a:t>
            </a:r>
            <a:r>
              <a:rPr sz="1450" b="1" spc="-5" dirty="0">
                <a:latin typeface="Times New Roman"/>
                <a:cs typeface="Times New Roman"/>
              </a:rPr>
              <a:t>на </a:t>
            </a:r>
            <a:r>
              <a:rPr sz="1450" b="1" spc="-10" dirty="0">
                <a:latin typeface="Times New Roman"/>
                <a:cs typeface="Times New Roman"/>
              </a:rPr>
              <a:t>экзаменах </a:t>
            </a:r>
            <a:r>
              <a:rPr sz="1450" b="1" spc="-5" dirty="0">
                <a:latin typeface="Times New Roman"/>
                <a:cs typeface="Times New Roman"/>
              </a:rPr>
              <a:t>и</a:t>
            </a:r>
            <a:r>
              <a:rPr sz="1450" b="1" spc="-30" dirty="0">
                <a:latin typeface="Times New Roman"/>
                <a:cs typeface="Times New Roman"/>
              </a:rPr>
              <a:t> </a:t>
            </a:r>
            <a:r>
              <a:rPr sz="1450" b="1" spc="-15" dirty="0">
                <a:latin typeface="Times New Roman"/>
                <a:cs typeface="Times New Roman"/>
              </a:rPr>
              <a:t>зачетах</a:t>
            </a:r>
            <a:endParaRPr sz="1450" dirty="0">
              <a:latin typeface="Times New Roman"/>
              <a:cs typeface="Times New Roman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18E6ED8-5B63-A851-26B9-6999DD335C0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452" b="97133" l="2500" r="95625">
                        <a14:foregroundMark x1="18125" y1="70609" x2="18125" y2="70609"/>
                        <a14:foregroundMark x1="15625" y1="66667" x2="15625" y2="66667"/>
                        <a14:foregroundMark x1="9688" y1="63082" x2="9688" y2="63082"/>
                        <a14:foregroundMark x1="5625" y1="63082" x2="5625" y2="63082"/>
                        <a14:foregroundMark x1="2500" y1="81004" x2="2500" y2="81004"/>
                        <a14:foregroundMark x1="10625" y1="93548" x2="10625" y2="93548"/>
                        <a14:foregroundMark x1="33438" y1="97133" x2="33438" y2="97133"/>
                        <a14:foregroundMark x1="90625" y1="90681" x2="90625" y2="90681"/>
                        <a14:foregroundMark x1="95625" y1="79928" x2="95625" y2="79928"/>
                        <a14:foregroundMark x1="51563" y1="6452" x2="51563" y2="64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596" y="293902"/>
            <a:ext cx="892284" cy="777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6603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635" marR="5080" indent="-2087880">
              <a:lnSpc>
                <a:spcPts val="2400"/>
              </a:lnSpc>
              <a:spcBef>
                <a:spcPts val="100"/>
              </a:spcBef>
            </a:pPr>
            <a:r>
              <a:rPr spc="-60" dirty="0"/>
              <a:t>РЕЗУЛЬТАТЫ </a:t>
            </a:r>
            <a:r>
              <a:rPr spc="5" dirty="0"/>
              <a:t>ПРОМЕЖУТОЧНОЙ </a:t>
            </a:r>
            <a:r>
              <a:rPr spc="-15" dirty="0"/>
              <a:t>АТТЕСТАЦИИ  </a:t>
            </a:r>
            <a:r>
              <a:rPr spc="10" dirty="0"/>
              <a:t>БАКАЛАВРОВ</a:t>
            </a:r>
          </a:p>
        </p:txBody>
      </p:sp>
      <p:graphicFrame>
        <p:nvGraphicFramePr>
          <p:cNvPr id="22" name="Таблица 22">
            <a:extLst>
              <a:ext uri="{FF2B5EF4-FFF2-40B4-BE49-F238E27FC236}">
                <a16:creationId xmlns:a16="http://schemas.microsoft.com/office/drawing/2014/main" id="{456F1DD7-BC94-4CB0-8DD8-91264ACB7D3E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631817433"/>
              </p:ext>
            </p:extLst>
          </p:nvPr>
        </p:nvGraphicFramePr>
        <p:xfrm>
          <a:off x="568216" y="2136775"/>
          <a:ext cx="9762490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985904674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261178206"/>
                    </a:ext>
                  </a:extLst>
                </a:gridCol>
                <a:gridCol w="3254162">
                  <a:extLst>
                    <a:ext uri="{9D8B030D-6E8A-4147-A177-3AD203B41FA5}">
                      <a16:colId xmlns:a16="http://schemas.microsoft.com/office/drawing/2014/main" val="1435853672"/>
                    </a:ext>
                  </a:extLst>
                </a:gridCol>
              </a:tblGrid>
              <a:tr h="501215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19845745"/>
                  </a:ext>
                </a:extLst>
              </a:tr>
              <a:tr h="31655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5908444"/>
                  </a:ext>
                </a:extLst>
              </a:tr>
              <a:tr h="26956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Аналитическая</a:t>
                      </a:r>
                      <a:r>
                        <a:rPr lang="ru-RU" sz="14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Химия 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061386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Общая и неорганическая химия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1127332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Физика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4693909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Информатика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4485472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4211915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Экономика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5896268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5174686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7676706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химия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9114061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0399727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22826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9310607"/>
                  </a:ext>
                </a:extLst>
              </a:tr>
            </a:tbl>
          </a:graphicData>
        </a:graphic>
      </p:graphicFrame>
      <p:sp>
        <p:nvSpPr>
          <p:cNvPr id="10" name="object 10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89311" y="1125894"/>
            <a:ext cx="2084705" cy="244475"/>
          </a:xfrm>
          <a:custGeom>
            <a:avLst/>
            <a:gdLst/>
            <a:ahLst/>
            <a:cxnLst/>
            <a:rect l="l" t="t" r="r" b="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1034216" y="1611473"/>
            <a:ext cx="3715385" cy="2346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50" b="1" spc="-5" dirty="0">
                <a:latin typeface="Times New Roman"/>
                <a:cs typeface="Times New Roman"/>
              </a:rPr>
              <a:t>Оценки, </a:t>
            </a:r>
            <a:r>
              <a:rPr sz="1450" b="1" spc="-10" dirty="0">
                <a:latin typeface="Times New Roman"/>
                <a:cs typeface="Times New Roman"/>
              </a:rPr>
              <a:t>полученные </a:t>
            </a:r>
            <a:r>
              <a:rPr sz="1450" b="1" spc="-5" dirty="0">
                <a:latin typeface="Times New Roman"/>
                <a:cs typeface="Times New Roman"/>
              </a:rPr>
              <a:t>на </a:t>
            </a:r>
            <a:r>
              <a:rPr sz="1450" b="1" spc="-10" dirty="0">
                <a:latin typeface="Times New Roman"/>
                <a:cs typeface="Times New Roman"/>
              </a:rPr>
              <a:t>экзаменах </a:t>
            </a:r>
            <a:r>
              <a:rPr sz="1450" b="1" spc="-5" dirty="0">
                <a:latin typeface="Times New Roman"/>
                <a:cs typeface="Times New Roman"/>
              </a:rPr>
              <a:t>и</a:t>
            </a:r>
            <a:r>
              <a:rPr sz="1450" b="1" spc="-30" dirty="0">
                <a:latin typeface="Times New Roman"/>
                <a:cs typeface="Times New Roman"/>
              </a:rPr>
              <a:t> </a:t>
            </a:r>
            <a:r>
              <a:rPr sz="1450" b="1" spc="-15" dirty="0">
                <a:latin typeface="Times New Roman"/>
                <a:cs typeface="Times New Roman"/>
              </a:rPr>
              <a:t>зачетах</a:t>
            </a:r>
            <a:endParaRPr sz="1450" dirty="0">
              <a:latin typeface="Times New Roman"/>
              <a:cs typeface="Times New Roman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6DF8A61-A1E0-1CAA-F77E-E2D5A48A197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452" b="97133" l="2500" r="95625">
                        <a14:foregroundMark x1="18125" y1="70609" x2="18125" y2="70609"/>
                        <a14:foregroundMark x1="15625" y1="66667" x2="15625" y2="66667"/>
                        <a14:foregroundMark x1="9688" y1="63082" x2="9688" y2="63082"/>
                        <a14:foregroundMark x1="5625" y1="63082" x2="5625" y2="63082"/>
                        <a14:foregroundMark x1="2500" y1="81004" x2="2500" y2="81004"/>
                        <a14:foregroundMark x1="10625" y1="93548" x2="10625" y2="93548"/>
                        <a14:foregroundMark x1="33438" y1="97133" x2="33438" y2="97133"/>
                        <a14:foregroundMark x1="90625" y1="90681" x2="90625" y2="90681"/>
                        <a14:foregroundMark x1="95625" y1="79928" x2="95625" y2="79928"/>
                        <a14:foregroundMark x1="51563" y1="6452" x2="51563" y2="64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596" y="293902"/>
            <a:ext cx="892284" cy="777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4708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635" marR="5080" indent="-2087880">
              <a:lnSpc>
                <a:spcPts val="2400"/>
              </a:lnSpc>
              <a:spcBef>
                <a:spcPts val="100"/>
              </a:spcBef>
            </a:pPr>
            <a:r>
              <a:rPr spc="-60" dirty="0"/>
              <a:t>РЕЗУЛЬТАТЫ </a:t>
            </a:r>
            <a:r>
              <a:rPr spc="5" dirty="0"/>
              <a:t>ПРОМЕЖУТОЧНОЙ </a:t>
            </a:r>
            <a:r>
              <a:rPr spc="-15" dirty="0"/>
              <a:t>АТТЕСТАЦИИ  </a:t>
            </a:r>
            <a:r>
              <a:rPr spc="10" dirty="0"/>
              <a:t>БАКАЛАВРОВ</a:t>
            </a:r>
          </a:p>
        </p:txBody>
      </p:sp>
      <p:graphicFrame>
        <p:nvGraphicFramePr>
          <p:cNvPr id="22" name="Таблица 22">
            <a:extLst>
              <a:ext uri="{FF2B5EF4-FFF2-40B4-BE49-F238E27FC236}">
                <a16:creationId xmlns:a16="http://schemas.microsoft.com/office/drawing/2014/main" id="{456F1DD7-BC94-4CB0-8DD8-91264ACB7D3E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176151638"/>
              </p:ext>
            </p:extLst>
          </p:nvPr>
        </p:nvGraphicFramePr>
        <p:xfrm>
          <a:off x="568216" y="2136775"/>
          <a:ext cx="9762490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985904674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261178206"/>
                    </a:ext>
                  </a:extLst>
                </a:gridCol>
                <a:gridCol w="3254162">
                  <a:extLst>
                    <a:ext uri="{9D8B030D-6E8A-4147-A177-3AD203B41FA5}">
                      <a16:colId xmlns:a16="http://schemas.microsoft.com/office/drawing/2014/main" val="1435853672"/>
                    </a:ext>
                  </a:extLst>
                </a:gridCol>
              </a:tblGrid>
              <a:tr h="501215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19845745"/>
                  </a:ext>
                </a:extLst>
              </a:tr>
              <a:tr h="31655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5908444"/>
                  </a:ext>
                </a:extLst>
              </a:tr>
              <a:tr h="26956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Аналитическая химия 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061386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</a:t>
                      </a:r>
                      <a:r>
                        <a:rPr lang="ru-RU" sz="14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химия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1127332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 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4693909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4485472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Кристаллохимия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4211915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Философия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5896268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5174686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Строение веществ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7676706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Производственная</a:t>
                      </a:r>
                      <a:r>
                        <a:rPr lang="ru-RU" sz="14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практика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9114061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0399727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22826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9310607"/>
                  </a:ext>
                </a:extLst>
              </a:tr>
            </a:tbl>
          </a:graphicData>
        </a:graphic>
      </p:graphicFrame>
      <p:sp>
        <p:nvSpPr>
          <p:cNvPr id="10" name="object 10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89311" y="1125894"/>
            <a:ext cx="2084705" cy="244475"/>
          </a:xfrm>
          <a:custGeom>
            <a:avLst/>
            <a:gdLst/>
            <a:ahLst/>
            <a:cxnLst/>
            <a:rect l="l" t="t" r="r" b="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1034216" y="1611473"/>
            <a:ext cx="3715385" cy="2346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50" b="1" spc="-5" dirty="0">
                <a:latin typeface="Times New Roman"/>
                <a:cs typeface="Times New Roman"/>
              </a:rPr>
              <a:t>Оценки, </a:t>
            </a:r>
            <a:r>
              <a:rPr sz="1450" b="1" spc="-10" dirty="0">
                <a:latin typeface="Times New Roman"/>
                <a:cs typeface="Times New Roman"/>
              </a:rPr>
              <a:t>полученные </a:t>
            </a:r>
            <a:r>
              <a:rPr sz="1450" b="1" spc="-5" dirty="0">
                <a:latin typeface="Times New Roman"/>
                <a:cs typeface="Times New Roman"/>
              </a:rPr>
              <a:t>на </a:t>
            </a:r>
            <a:r>
              <a:rPr sz="1450" b="1" spc="-10" dirty="0">
                <a:latin typeface="Times New Roman"/>
                <a:cs typeface="Times New Roman"/>
              </a:rPr>
              <a:t>экзаменах </a:t>
            </a:r>
            <a:r>
              <a:rPr sz="1450" b="1" spc="-5" dirty="0">
                <a:latin typeface="Times New Roman"/>
                <a:cs typeface="Times New Roman"/>
              </a:rPr>
              <a:t>и</a:t>
            </a:r>
            <a:r>
              <a:rPr sz="1450" b="1" spc="-30" dirty="0">
                <a:latin typeface="Times New Roman"/>
                <a:cs typeface="Times New Roman"/>
              </a:rPr>
              <a:t> </a:t>
            </a:r>
            <a:r>
              <a:rPr sz="1450" b="1" spc="-15" dirty="0">
                <a:latin typeface="Times New Roman"/>
                <a:cs typeface="Times New Roman"/>
              </a:rPr>
              <a:t>зачетах</a:t>
            </a:r>
            <a:endParaRPr sz="1450" dirty="0">
              <a:latin typeface="Times New Roman"/>
              <a:cs typeface="Times New Roman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C647325-1346-F8B2-02D5-6FD383FFB66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452" b="97133" l="2500" r="95625">
                        <a14:foregroundMark x1="18125" y1="70609" x2="18125" y2="70609"/>
                        <a14:foregroundMark x1="15625" y1="66667" x2="15625" y2="66667"/>
                        <a14:foregroundMark x1="9688" y1="63082" x2="9688" y2="63082"/>
                        <a14:foregroundMark x1="5625" y1="63082" x2="5625" y2="63082"/>
                        <a14:foregroundMark x1="2500" y1="81004" x2="2500" y2="81004"/>
                        <a14:foregroundMark x1="10625" y1="93548" x2="10625" y2="93548"/>
                        <a14:foregroundMark x1="33438" y1="97133" x2="33438" y2="97133"/>
                        <a14:foregroundMark x1="90625" y1="90681" x2="90625" y2="90681"/>
                        <a14:foregroundMark x1="95625" y1="79928" x2="95625" y2="79928"/>
                        <a14:foregroundMark x1="51563" y1="6452" x2="51563" y2="64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596" y="293902"/>
            <a:ext cx="892284" cy="777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7572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635" marR="5080" indent="-2087880">
              <a:lnSpc>
                <a:spcPts val="2400"/>
              </a:lnSpc>
              <a:spcBef>
                <a:spcPts val="100"/>
              </a:spcBef>
            </a:pPr>
            <a:r>
              <a:rPr spc="-60" dirty="0"/>
              <a:t>РЕЗУЛЬТАТЫ </a:t>
            </a:r>
            <a:r>
              <a:rPr spc="5" dirty="0"/>
              <a:t>ПРОМЕЖУТОЧНОЙ </a:t>
            </a:r>
            <a:r>
              <a:rPr spc="-15" dirty="0"/>
              <a:t>АТТЕСТАЦИИ  </a:t>
            </a:r>
            <a:r>
              <a:rPr spc="10" dirty="0"/>
              <a:t>БАКАЛАВРОВ</a:t>
            </a:r>
          </a:p>
        </p:txBody>
      </p:sp>
      <p:graphicFrame>
        <p:nvGraphicFramePr>
          <p:cNvPr id="22" name="Таблица 22">
            <a:extLst>
              <a:ext uri="{FF2B5EF4-FFF2-40B4-BE49-F238E27FC236}">
                <a16:creationId xmlns:a16="http://schemas.microsoft.com/office/drawing/2014/main" id="{456F1DD7-BC94-4CB0-8DD8-91264ACB7D3E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075187579"/>
              </p:ext>
            </p:extLst>
          </p:nvPr>
        </p:nvGraphicFramePr>
        <p:xfrm>
          <a:off x="568216" y="2136775"/>
          <a:ext cx="9762490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985904674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261178206"/>
                    </a:ext>
                  </a:extLst>
                </a:gridCol>
                <a:gridCol w="3254162">
                  <a:extLst>
                    <a:ext uri="{9D8B030D-6E8A-4147-A177-3AD203B41FA5}">
                      <a16:colId xmlns:a16="http://schemas.microsoft.com/office/drawing/2014/main" val="1435853672"/>
                    </a:ext>
                  </a:extLst>
                </a:gridCol>
              </a:tblGrid>
              <a:tr h="501215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19845745"/>
                  </a:ext>
                </a:extLst>
              </a:tr>
              <a:tr h="31655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5908444"/>
                  </a:ext>
                </a:extLst>
              </a:tr>
              <a:tr h="26956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Коллоидная</a:t>
                      </a:r>
                      <a:r>
                        <a:rPr lang="ru-RU" sz="14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химия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061386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Органическая химия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1127332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ХОБФ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4693909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Введение в биотехнологию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4485472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Химия</a:t>
                      </a:r>
                      <a:r>
                        <a:rPr lang="ru-RU" sz="14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координационных соединений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4211915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Оптические методы анализа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5896268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Правоведение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5174686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Элективная</a:t>
                      </a:r>
                      <a:r>
                        <a:rPr lang="ru-RU" sz="14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дисциплина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7676706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9114061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0399727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22826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9310607"/>
                  </a:ext>
                </a:extLst>
              </a:tr>
            </a:tbl>
          </a:graphicData>
        </a:graphic>
      </p:graphicFrame>
      <p:sp>
        <p:nvSpPr>
          <p:cNvPr id="10" name="object 10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89311" y="1125894"/>
            <a:ext cx="2084705" cy="244475"/>
          </a:xfrm>
          <a:custGeom>
            <a:avLst/>
            <a:gdLst/>
            <a:ahLst/>
            <a:cxnLst/>
            <a:rect l="l" t="t" r="r" b="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1034216" y="1611473"/>
            <a:ext cx="3715385" cy="2346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50" b="1" spc="-5" dirty="0">
                <a:latin typeface="Times New Roman"/>
                <a:cs typeface="Times New Roman"/>
              </a:rPr>
              <a:t>Оценки, </a:t>
            </a:r>
            <a:r>
              <a:rPr sz="1450" b="1" spc="-10" dirty="0">
                <a:latin typeface="Times New Roman"/>
                <a:cs typeface="Times New Roman"/>
              </a:rPr>
              <a:t>полученные </a:t>
            </a:r>
            <a:r>
              <a:rPr sz="1450" b="1" spc="-5" dirty="0">
                <a:latin typeface="Times New Roman"/>
                <a:cs typeface="Times New Roman"/>
              </a:rPr>
              <a:t>на </a:t>
            </a:r>
            <a:r>
              <a:rPr sz="1450" b="1" spc="-10" dirty="0">
                <a:latin typeface="Times New Roman"/>
                <a:cs typeface="Times New Roman"/>
              </a:rPr>
              <a:t>экзаменах </a:t>
            </a:r>
            <a:r>
              <a:rPr sz="1450" b="1" spc="-5" dirty="0">
                <a:latin typeface="Times New Roman"/>
                <a:cs typeface="Times New Roman"/>
              </a:rPr>
              <a:t>и</a:t>
            </a:r>
            <a:r>
              <a:rPr sz="1450" b="1" spc="-30" dirty="0">
                <a:latin typeface="Times New Roman"/>
                <a:cs typeface="Times New Roman"/>
              </a:rPr>
              <a:t> </a:t>
            </a:r>
            <a:r>
              <a:rPr sz="1450" b="1" spc="-15" dirty="0">
                <a:latin typeface="Times New Roman"/>
                <a:cs typeface="Times New Roman"/>
              </a:rPr>
              <a:t>зачетах</a:t>
            </a:r>
            <a:endParaRPr sz="1450" dirty="0">
              <a:latin typeface="Times New Roman"/>
              <a:cs typeface="Times New Roman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796DBC8-A356-B822-B2A5-858C536FDA5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452" b="97133" l="2500" r="95625">
                        <a14:foregroundMark x1="18125" y1="70609" x2="18125" y2="70609"/>
                        <a14:foregroundMark x1="15625" y1="66667" x2="15625" y2="66667"/>
                        <a14:foregroundMark x1="9688" y1="63082" x2="9688" y2="63082"/>
                        <a14:foregroundMark x1="5625" y1="63082" x2="5625" y2="63082"/>
                        <a14:foregroundMark x1="2500" y1="81004" x2="2500" y2="81004"/>
                        <a14:foregroundMark x1="10625" y1="93548" x2="10625" y2="93548"/>
                        <a14:foregroundMark x1="33438" y1="97133" x2="33438" y2="97133"/>
                        <a14:foregroundMark x1="90625" y1="90681" x2="90625" y2="90681"/>
                        <a14:foregroundMark x1="95625" y1="79928" x2="95625" y2="79928"/>
                        <a14:foregroundMark x1="51563" y1="6452" x2="51563" y2="64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596" y="293902"/>
            <a:ext cx="892284" cy="777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3925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635" marR="5080" indent="-2087880">
              <a:lnSpc>
                <a:spcPts val="2400"/>
              </a:lnSpc>
              <a:spcBef>
                <a:spcPts val="100"/>
              </a:spcBef>
            </a:pPr>
            <a:r>
              <a:rPr spc="-60" dirty="0"/>
              <a:t>РЕЗУЛЬТАТЫ </a:t>
            </a:r>
            <a:r>
              <a:rPr spc="5" dirty="0"/>
              <a:t>ПРОМЕЖУТОЧНОЙ </a:t>
            </a:r>
            <a:r>
              <a:rPr spc="-15" dirty="0"/>
              <a:t>АТТЕСТАЦИИ  </a:t>
            </a:r>
            <a:r>
              <a:rPr spc="10" dirty="0"/>
              <a:t>БАКАЛАВРОВ</a:t>
            </a:r>
          </a:p>
        </p:txBody>
      </p:sp>
      <p:graphicFrame>
        <p:nvGraphicFramePr>
          <p:cNvPr id="22" name="Таблица 22">
            <a:extLst>
              <a:ext uri="{FF2B5EF4-FFF2-40B4-BE49-F238E27FC236}">
                <a16:creationId xmlns:a16="http://schemas.microsoft.com/office/drawing/2014/main" id="{456F1DD7-BC94-4CB0-8DD8-91264ACB7D3E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037590687"/>
              </p:ext>
            </p:extLst>
          </p:nvPr>
        </p:nvGraphicFramePr>
        <p:xfrm>
          <a:off x="568216" y="2136775"/>
          <a:ext cx="9762490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985904674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261178206"/>
                    </a:ext>
                  </a:extLst>
                </a:gridCol>
                <a:gridCol w="3254162">
                  <a:extLst>
                    <a:ext uri="{9D8B030D-6E8A-4147-A177-3AD203B41FA5}">
                      <a16:colId xmlns:a16="http://schemas.microsoft.com/office/drawing/2014/main" val="1435853672"/>
                    </a:ext>
                  </a:extLst>
                </a:gridCol>
              </a:tblGrid>
              <a:tr h="501215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19845745"/>
                  </a:ext>
                </a:extLst>
              </a:tr>
              <a:tr h="31655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5908444"/>
                  </a:ext>
                </a:extLst>
              </a:tr>
              <a:tr h="26956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Химическая технология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061386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Анализ и метод исследования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1127332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Органическая химия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4693909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Психология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4485472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квантовой химии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4211915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ВМС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5896268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электрохимии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5174686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Элективная дисциплина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7676706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Технологическая практика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9114061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0399727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22826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9310607"/>
                  </a:ext>
                </a:extLst>
              </a:tr>
            </a:tbl>
          </a:graphicData>
        </a:graphic>
      </p:graphicFrame>
      <p:sp>
        <p:nvSpPr>
          <p:cNvPr id="10" name="object 10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89311" y="1125894"/>
            <a:ext cx="2084705" cy="244475"/>
          </a:xfrm>
          <a:custGeom>
            <a:avLst/>
            <a:gdLst/>
            <a:ahLst/>
            <a:cxnLst/>
            <a:rect l="l" t="t" r="r" b="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1034216" y="1611473"/>
            <a:ext cx="3715385" cy="2346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50" b="1" spc="-5" dirty="0">
                <a:latin typeface="Times New Roman"/>
                <a:cs typeface="Times New Roman"/>
              </a:rPr>
              <a:t>Оценки, </a:t>
            </a:r>
            <a:r>
              <a:rPr sz="1450" b="1" spc="-10" dirty="0">
                <a:latin typeface="Times New Roman"/>
                <a:cs typeface="Times New Roman"/>
              </a:rPr>
              <a:t>полученные </a:t>
            </a:r>
            <a:r>
              <a:rPr sz="1450" b="1" spc="-5" dirty="0">
                <a:latin typeface="Times New Roman"/>
                <a:cs typeface="Times New Roman"/>
              </a:rPr>
              <a:t>на </a:t>
            </a:r>
            <a:r>
              <a:rPr sz="1450" b="1" spc="-10" dirty="0">
                <a:latin typeface="Times New Roman"/>
                <a:cs typeface="Times New Roman"/>
              </a:rPr>
              <a:t>экзаменах </a:t>
            </a:r>
            <a:r>
              <a:rPr sz="1450" b="1" spc="-5" dirty="0">
                <a:latin typeface="Times New Roman"/>
                <a:cs typeface="Times New Roman"/>
              </a:rPr>
              <a:t>и</a:t>
            </a:r>
            <a:r>
              <a:rPr sz="1450" b="1" spc="-30" dirty="0">
                <a:latin typeface="Times New Roman"/>
                <a:cs typeface="Times New Roman"/>
              </a:rPr>
              <a:t> </a:t>
            </a:r>
            <a:r>
              <a:rPr sz="1450" b="1" spc="-15" dirty="0">
                <a:latin typeface="Times New Roman"/>
                <a:cs typeface="Times New Roman"/>
              </a:rPr>
              <a:t>зачетах</a:t>
            </a:r>
            <a:endParaRPr sz="1450" dirty="0">
              <a:latin typeface="Times New Roman"/>
              <a:cs typeface="Times New Roman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AA5F804-75B7-FB86-0F6C-0B026C98380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452" b="97133" l="2500" r="95625">
                        <a14:foregroundMark x1="18125" y1="70609" x2="18125" y2="70609"/>
                        <a14:foregroundMark x1="15625" y1="66667" x2="15625" y2="66667"/>
                        <a14:foregroundMark x1="9688" y1="63082" x2="9688" y2="63082"/>
                        <a14:foregroundMark x1="5625" y1="63082" x2="5625" y2="63082"/>
                        <a14:foregroundMark x1="2500" y1="81004" x2="2500" y2="81004"/>
                        <a14:foregroundMark x1="10625" y1="93548" x2="10625" y2="93548"/>
                        <a14:foregroundMark x1="33438" y1="97133" x2="33438" y2="97133"/>
                        <a14:foregroundMark x1="90625" y1="90681" x2="90625" y2="90681"/>
                        <a14:foregroundMark x1="95625" y1="79928" x2="95625" y2="79928"/>
                        <a14:foregroundMark x1="51563" y1="6452" x2="51563" y2="64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596" y="293902"/>
            <a:ext cx="892284" cy="777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7368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635" marR="5080" indent="-2087880">
              <a:lnSpc>
                <a:spcPts val="2400"/>
              </a:lnSpc>
              <a:spcBef>
                <a:spcPts val="100"/>
              </a:spcBef>
            </a:pPr>
            <a:r>
              <a:rPr spc="-60" dirty="0"/>
              <a:t>РЕЗУЛЬТАТЫ </a:t>
            </a:r>
            <a:r>
              <a:rPr spc="5" dirty="0"/>
              <a:t>ПРОМЕЖУТОЧНОЙ </a:t>
            </a:r>
            <a:r>
              <a:rPr spc="-15" dirty="0"/>
              <a:t>АТТЕСТАЦИИ  </a:t>
            </a:r>
            <a:r>
              <a:rPr spc="10" dirty="0"/>
              <a:t>БАКАЛАВРОВ</a:t>
            </a:r>
          </a:p>
        </p:txBody>
      </p:sp>
      <p:graphicFrame>
        <p:nvGraphicFramePr>
          <p:cNvPr id="22" name="Таблица 22">
            <a:extLst>
              <a:ext uri="{FF2B5EF4-FFF2-40B4-BE49-F238E27FC236}">
                <a16:creationId xmlns:a16="http://schemas.microsoft.com/office/drawing/2014/main" id="{456F1DD7-BC94-4CB0-8DD8-91264ACB7D3E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148458995"/>
              </p:ext>
            </p:extLst>
          </p:nvPr>
        </p:nvGraphicFramePr>
        <p:xfrm>
          <a:off x="568216" y="2136775"/>
          <a:ext cx="9762490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985904674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261178206"/>
                    </a:ext>
                  </a:extLst>
                </a:gridCol>
                <a:gridCol w="3254162">
                  <a:extLst>
                    <a:ext uri="{9D8B030D-6E8A-4147-A177-3AD203B41FA5}">
                      <a16:colId xmlns:a16="http://schemas.microsoft.com/office/drawing/2014/main" val="1435853672"/>
                    </a:ext>
                  </a:extLst>
                </a:gridCol>
              </a:tblGrid>
              <a:tr h="501215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19845745"/>
                  </a:ext>
                </a:extLst>
              </a:tr>
              <a:tr h="31655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5908444"/>
                  </a:ext>
                </a:extLst>
              </a:tr>
              <a:tr h="26956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061386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1127332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4693909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4485472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4211915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5896268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5174686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7676706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9114061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0399727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22826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9310607"/>
                  </a:ext>
                </a:extLst>
              </a:tr>
            </a:tbl>
          </a:graphicData>
        </a:graphic>
      </p:graphicFrame>
      <p:sp>
        <p:nvSpPr>
          <p:cNvPr id="10" name="object 10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89311" y="1125894"/>
            <a:ext cx="2084705" cy="244475"/>
          </a:xfrm>
          <a:custGeom>
            <a:avLst/>
            <a:gdLst/>
            <a:ahLst/>
            <a:cxnLst/>
            <a:rect l="l" t="t" r="r" b="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1034216" y="1611473"/>
            <a:ext cx="3715385" cy="2346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50" b="1" spc="-5" dirty="0">
                <a:latin typeface="Times New Roman"/>
                <a:cs typeface="Times New Roman"/>
              </a:rPr>
              <a:t>Оценки, </a:t>
            </a:r>
            <a:r>
              <a:rPr sz="1450" b="1" spc="-10" dirty="0">
                <a:latin typeface="Times New Roman"/>
                <a:cs typeface="Times New Roman"/>
              </a:rPr>
              <a:t>полученные </a:t>
            </a:r>
            <a:r>
              <a:rPr sz="1450" b="1" spc="-5" dirty="0">
                <a:latin typeface="Times New Roman"/>
                <a:cs typeface="Times New Roman"/>
              </a:rPr>
              <a:t>на </a:t>
            </a:r>
            <a:r>
              <a:rPr sz="1450" b="1" spc="-10" dirty="0">
                <a:latin typeface="Times New Roman"/>
                <a:cs typeface="Times New Roman"/>
              </a:rPr>
              <a:t>экзаменах </a:t>
            </a:r>
            <a:r>
              <a:rPr sz="1450" b="1" spc="-5" dirty="0">
                <a:latin typeface="Times New Roman"/>
                <a:cs typeface="Times New Roman"/>
              </a:rPr>
              <a:t>и</a:t>
            </a:r>
            <a:r>
              <a:rPr sz="1450" b="1" spc="-30" dirty="0">
                <a:latin typeface="Times New Roman"/>
                <a:cs typeface="Times New Roman"/>
              </a:rPr>
              <a:t> </a:t>
            </a:r>
            <a:r>
              <a:rPr sz="1450" b="1" spc="-15" dirty="0">
                <a:latin typeface="Times New Roman"/>
                <a:cs typeface="Times New Roman"/>
              </a:rPr>
              <a:t>зачетах</a:t>
            </a:r>
            <a:endParaRPr sz="1450" dirty="0">
              <a:latin typeface="Times New Roman"/>
              <a:cs typeface="Times New Roman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B43B6E3-0884-480B-1B3B-42BA02EAA66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452" b="97133" l="2500" r="95625">
                        <a14:foregroundMark x1="18125" y1="70609" x2="18125" y2="70609"/>
                        <a14:foregroundMark x1="15625" y1="66667" x2="15625" y2="66667"/>
                        <a14:foregroundMark x1="9688" y1="63082" x2="9688" y2="63082"/>
                        <a14:foregroundMark x1="5625" y1="63082" x2="5625" y2="63082"/>
                        <a14:foregroundMark x1="2500" y1="81004" x2="2500" y2="81004"/>
                        <a14:foregroundMark x1="10625" y1="93548" x2="10625" y2="93548"/>
                        <a14:foregroundMark x1="33438" y1="97133" x2="33438" y2="97133"/>
                        <a14:foregroundMark x1="90625" y1="90681" x2="90625" y2="90681"/>
                        <a14:foregroundMark x1="95625" y1="79928" x2="95625" y2="79928"/>
                        <a14:foregroundMark x1="51563" y1="6452" x2="51563" y2="64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596" y="293902"/>
            <a:ext cx="892284" cy="777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3617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635" marR="5080" indent="-2087880">
              <a:lnSpc>
                <a:spcPts val="2400"/>
              </a:lnSpc>
              <a:spcBef>
                <a:spcPts val="100"/>
              </a:spcBef>
            </a:pPr>
            <a:r>
              <a:rPr spc="-60" dirty="0"/>
              <a:t>РЕЗУЛЬТАТЫ </a:t>
            </a:r>
            <a:r>
              <a:rPr spc="5" dirty="0"/>
              <a:t>ПРОМЕЖУТОЧНОЙ </a:t>
            </a:r>
            <a:r>
              <a:rPr spc="-15" dirty="0"/>
              <a:t>АТТЕСТАЦИИ  </a:t>
            </a:r>
            <a:r>
              <a:rPr spc="10" dirty="0"/>
              <a:t>БАКАЛАВРОВ</a:t>
            </a:r>
          </a:p>
        </p:txBody>
      </p:sp>
      <p:graphicFrame>
        <p:nvGraphicFramePr>
          <p:cNvPr id="22" name="Таблица 22">
            <a:extLst>
              <a:ext uri="{FF2B5EF4-FFF2-40B4-BE49-F238E27FC236}">
                <a16:creationId xmlns:a16="http://schemas.microsoft.com/office/drawing/2014/main" id="{456F1DD7-BC94-4CB0-8DD8-91264ACB7D3E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110364566"/>
              </p:ext>
            </p:extLst>
          </p:nvPr>
        </p:nvGraphicFramePr>
        <p:xfrm>
          <a:off x="568216" y="2136775"/>
          <a:ext cx="9762490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985904674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261178206"/>
                    </a:ext>
                  </a:extLst>
                </a:gridCol>
                <a:gridCol w="3254162">
                  <a:extLst>
                    <a:ext uri="{9D8B030D-6E8A-4147-A177-3AD203B41FA5}">
                      <a16:colId xmlns:a16="http://schemas.microsoft.com/office/drawing/2014/main" val="1435853672"/>
                    </a:ext>
                  </a:extLst>
                </a:gridCol>
              </a:tblGrid>
              <a:tr h="501215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19845745"/>
                  </a:ext>
                </a:extLst>
              </a:tr>
              <a:tr h="31655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5908444"/>
                  </a:ext>
                </a:extLst>
              </a:tr>
              <a:tr h="26956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061386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1127332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4693909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4485472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4211915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5896268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5174686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7676706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9114061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0399727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22826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9310607"/>
                  </a:ext>
                </a:extLst>
              </a:tr>
            </a:tbl>
          </a:graphicData>
        </a:graphic>
      </p:graphicFrame>
      <p:sp>
        <p:nvSpPr>
          <p:cNvPr id="10" name="object 10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89311" y="1125894"/>
            <a:ext cx="2084705" cy="244475"/>
          </a:xfrm>
          <a:custGeom>
            <a:avLst/>
            <a:gdLst/>
            <a:ahLst/>
            <a:cxnLst/>
            <a:rect l="l" t="t" r="r" b="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1034216" y="1611473"/>
            <a:ext cx="3715385" cy="2346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50" b="1" spc="-5" dirty="0">
                <a:latin typeface="Times New Roman"/>
                <a:cs typeface="Times New Roman"/>
              </a:rPr>
              <a:t>Оценки, </a:t>
            </a:r>
            <a:r>
              <a:rPr sz="1450" b="1" spc="-10" dirty="0">
                <a:latin typeface="Times New Roman"/>
                <a:cs typeface="Times New Roman"/>
              </a:rPr>
              <a:t>полученные </a:t>
            </a:r>
            <a:r>
              <a:rPr sz="1450" b="1" spc="-5" dirty="0">
                <a:latin typeface="Times New Roman"/>
                <a:cs typeface="Times New Roman"/>
              </a:rPr>
              <a:t>на </a:t>
            </a:r>
            <a:r>
              <a:rPr sz="1450" b="1" spc="-10" dirty="0">
                <a:latin typeface="Times New Roman"/>
                <a:cs typeface="Times New Roman"/>
              </a:rPr>
              <a:t>экзаменах </a:t>
            </a:r>
            <a:r>
              <a:rPr sz="1450" b="1" spc="-5" dirty="0">
                <a:latin typeface="Times New Roman"/>
                <a:cs typeface="Times New Roman"/>
              </a:rPr>
              <a:t>и</a:t>
            </a:r>
            <a:r>
              <a:rPr sz="1450" b="1" spc="-30" dirty="0">
                <a:latin typeface="Times New Roman"/>
                <a:cs typeface="Times New Roman"/>
              </a:rPr>
              <a:t> </a:t>
            </a:r>
            <a:r>
              <a:rPr sz="1450" b="1" spc="-15" dirty="0">
                <a:latin typeface="Times New Roman"/>
                <a:cs typeface="Times New Roman"/>
              </a:rPr>
              <a:t>зачетах</a:t>
            </a:r>
            <a:endParaRPr sz="1450" dirty="0">
              <a:latin typeface="Times New Roman"/>
              <a:cs typeface="Times New Roman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C1598AC-7579-C432-E8DD-91CC676A8EF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452" b="97133" l="2500" r="95625">
                        <a14:foregroundMark x1="18125" y1="70609" x2="18125" y2="70609"/>
                        <a14:foregroundMark x1="15625" y1="66667" x2="15625" y2="66667"/>
                        <a14:foregroundMark x1="9688" y1="63082" x2="9688" y2="63082"/>
                        <a14:foregroundMark x1="5625" y1="63082" x2="5625" y2="63082"/>
                        <a14:foregroundMark x1="2500" y1="81004" x2="2500" y2="81004"/>
                        <a14:foregroundMark x1="10625" y1="93548" x2="10625" y2="93548"/>
                        <a14:foregroundMark x1="33438" y1="97133" x2="33438" y2="97133"/>
                        <a14:foregroundMark x1="90625" y1="90681" x2="90625" y2="90681"/>
                        <a14:foregroundMark x1="95625" y1="79928" x2="95625" y2="79928"/>
                        <a14:foregroundMark x1="51563" y1="6452" x2="51563" y2="64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596" y="293902"/>
            <a:ext cx="892284" cy="777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0343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84212" y="363219"/>
            <a:ext cx="8786495" cy="1139190"/>
          </a:xfrm>
          <a:custGeom>
            <a:avLst/>
            <a:gdLst/>
            <a:ahLst/>
            <a:cxnLst/>
            <a:rect l="l" t="t" r="r" b="b"/>
            <a:pathLst>
              <a:path w="8786495" h="1139190">
                <a:moveTo>
                  <a:pt x="0" y="0"/>
                </a:moveTo>
                <a:lnTo>
                  <a:pt x="8786006" y="0"/>
                </a:lnTo>
                <a:lnTo>
                  <a:pt x="8786006" y="1138927"/>
                </a:lnTo>
                <a:lnTo>
                  <a:pt x="0" y="1138927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770186" y="625086"/>
            <a:ext cx="8148514" cy="7947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12115" marR="5080" indent="-400050" algn="ctr">
              <a:lnSpc>
                <a:spcPct val="150000"/>
              </a:lnSpc>
              <a:spcBef>
                <a:spcPts val="105"/>
              </a:spcBef>
            </a:pPr>
            <a:r>
              <a:rPr lang="ru-RU" sz="1800" spc="10" dirty="0">
                <a:latin typeface="Times New Roman"/>
                <a:cs typeface="Times New Roman"/>
              </a:rPr>
              <a:t>УЧАСТИЕ БАКАЛАВРА </a:t>
            </a:r>
            <a:r>
              <a:rPr lang="ru-RU" sz="1800" spc="15" dirty="0">
                <a:latin typeface="Times New Roman"/>
                <a:cs typeface="Times New Roman"/>
              </a:rPr>
              <a:t>В </a:t>
            </a:r>
            <a:r>
              <a:rPr lang="ru-RU" sz="1800" spc="10" dirty="0">
                <a:latin typeface="Times New Roman"/>
                <a:cs typeface="Times New Roman"/>
              </a:rPr>
              <a:t>ОБЩЕСТВЕННО-ЗНАЧИМЫХ  </a:t>
            </a:r>
            <a:r>
              <a:rPr lang="ru-RU" sz="1800" spc="15" dirty="0">
                <a:latin typeface="Times New Roman"/>
                <a:cs typeface="Times New Roman"/>
              </a:rPr>
              <a:t>МЕРОПРИЯТИЯХ </a:t>
            </a:r>
            <a:r>
              <a:rPr lang="ru-RU" sz="1800" dirty="0">
                <a:latin typeface="Times New Roman"/>
                <a:cs typeface="Times New Roman"/>
              </a:rPr>
              <a:t>МЕЖДУНАРОДНОГО  </a:t>
            </a:r>
            <a:r>
              <a:rPr lang="ru-RU" sz="1800" spc="15" dirty="0">
                <a:latin typeface="Times New Roman"/>
                <a:cs typeface="Times New Roman"/>
              </a:rPr>
              <a:t>УРОВНЯ</a:t>
            </a:r>
            <a:endParaRPr lang="ru-RU" sz="1800" dirty="0">
              <a:latin typeface="Times New Roman"/>
              <a:cs typeface="Times New Roman"/>
            </a:endParaRPr>
          </a:p>
        </p:txBody>
      </p:sp>
      <p:graphicFrame>
        <p:nvGraphicFramePr>
          <p:cNvPr id="6" name="Таблица 6">
            <a:extLst>
              <a:ext uri="{FF2B5EF4-FFF2-40B4-BE49-F238E27FC236}">
                <a16:creationId xmlns:a16="http://schemas.microsoft.com/office/drawing/2014/main" id="{A618F1BA-6C06-47F3-8EA5-A24163AA9C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4612758"/>
              </p:ext>
            </p:extLst>
          </p:nvPr>
        </p:nvGraphicFramePr>
        <p:xfrm>
          <a:off x="879595" y="2019693"/>
          <a:ext cx="9039106" cy="30929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39106">
                  <a:extLst>
                    <a:ext uri="{9D8B030D-6E8A-4147-A177-3AD203B41FA5}">
                      <a16:colId xmlns:a16="http://schemas.microsoft.com/office/drawing/2014/main" val="3431608593"/>
                    </a:ext>
                  </a:extLst>
                </a:gridCol>
              </a:tblGrid>
              <a:tr h="310458">
                <a:tc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rgbClr val="002060"/>
                          </a:solidFill>
                        </a:ln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5589623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rgbClr val="002060"/>
                          </a:solidFill>
                        </a:ln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1928743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>
                        <a:ln>
                          <a:solidFill>
                            <a:srgbClr val="002060"/>
                          </a:solidFill>
                        </a:ln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2559352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rgbClr val="002060"/>
                          </a:solidFill>
                        </a:ln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2572004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rgbClr val="002060"/>
                          </a:solidFill>
                        </a:ln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9130859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rgbClr val="002060"/>
                          </a:solidFill>
                        </a:ln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8928014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rgbClr val="002060"/>
                          </a:solidFill>
                        </a:ln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2114602"/>
                  </a:ext>
                </a:extLst>
              </a:tr>
            </a:tbl>
          </a:graphicData>
        </a:graphic>
      </p:graphicFrame>
      <p:sp>
        <p:nvSpPr>
          <p:cNvPr id="5" name="object 12">
            <a:extLst>
              <a:ext uri="{FF2B5EF4-FFF2-40B4-BE49-F238E27FC236}">
                <a16:creationId xmlns:a16="http://schemas.microsoft.com/office/drawing/2014/main" id="{C0EA15A6-0D13-4D48-A8F7-52AB9A989C3F}"/>
              </a:ext>
            </a:extLst>
          </p:cNvPr>
          <p:cNvSpPr/>
          <p:nvPr/>
        </p:nvSpPr>
        <p:spPr>
          <a:xfrm>
            <a:off x="879594" y="1598834"/>
            <a:ext cx="2104906" cy="273596"/>
          </a:xfrm>
          <a:custGeom>
            <a:avLst/>
            <a:gdLst/>
            <a:ahLst/>
            <a:cxnLst/>
            <a:rect l="l" t="t" r="r" b="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DEEB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88413AC-C63C-436E-9E84-5B93217AB9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0700" y="1598835"/>
            <a:ext cx="6858000" cy="27359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5E9B5C4-BFCE-3B49-6879-D9D8A90B41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452" b="97133" l="2500" r="95625">
                        <a14:foregroundMark x1="18125" y1="70609" x2="18125" y2="70609"/>
                        <a14:foregroundMark x1="15625" y1="66667" x2="15625" y2="66667"/>
                        <a14:foregroundMark x1="9688" y1="63082" x2="9688" y2="63082"/>
                        <a14:foregroundMark x1="5625" y1="63082" x2="5625" y2="63082"/>
                        <a14:foregroundMark x1="2500" y1="81004" x2="2500" y2="81004"/>
                        <a14:foregroundMark x1="10625" y1="93548" x2="10625" y2="93548"/>
                        <a14:foregroundMark x1="33438" y1="97133" x2="33438" y2="97133"/>
                        <a14:foregroundMark x1="90625" y1="90681" x2="90625" y2="90681"/>
                        <a14:foregroundMark x1="95625" y1="79928" x2="95625" y2="79928"/>
                        <a14:foregroundMark x1="51563" y1="6452" x2="51563" y2="64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700" y="747243"/>
            <a:ext cx="892284" cy="777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7135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/>
            <a:ahLst/>
            <a:cxnLst/>
            <a:rect l="l" t="t" r="r" b="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E8EF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14880" marR="5080" indent="-1290320">
              <a:lnSpc>
                <a:spcPts val="2400"/>
              </a:lnSpc>
              <a:spcBef>
                <a:spcPts val="100"/>
              </a:spcBef>
            </a:pPr>
            <a:r>
              <a:rPr dirty="0"/>
              <a:t>УЧАСТИЕ </a:t>
            </a:r>
            <a:r>
              <a:rPr spc="10" dirty="0"/>
              <a:t>В</a:t>
            </a:r>
            <a:r>
              <a:rPr spc="-50" dirty="0"/>
              <a:t> </a:t>
            </a:r>
            <a:r>
              <a:rPr spc="-10" dirty="0"/>
              <a:t>НАУЧНО-ПРАКТИЧЕСКИХ  </a:t>
            </a:r>
            <a:r>
              <a:rPr spc="5" dirty="0"/>
              <a:t>КОНФЕРЕНЦИЯХ</a:t>
            </a:r>
          </a:p>
        </p:txBody>
      </p:sp>
      <p:sp>
        <p:nvSpPr>
          <p:cNvPr id="10" name="object 10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89311" y="1125894"/>
            <a:ext cx="2084705" cy="244475"/>
          </a:xfrm>
          <a:custGeom>
            <a:avLst/>
            <a:gdLst/>
            <a:ahLst/>
            <a:cxnLst/>
            <a:rect l="l" t="t" r="r" b="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768927" y="1598751"/>
            <a:ext cx="9435694" cy="490646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</a:ln>
        </p:spPr>
        <p:txBody>
          <a:bodyPr vert="horz" wrap="square" lIns="0" tIns="52069" rIns="0" bIns="0" rtlCol="0">
            <a:spAutoFit/>
          </a:bodyPr>
          <a:lstStyle/>
          <a:p>
            <a:pPr marL="3282950" marR="2786380" indent="-509270">
              <a:lnSpc>
                <a:spcPct val="101200"/>
              </a:lnSpc>
              <a:spcBef>
                <a:spcPts val="409"/>
              </a:spcBef>
            </a:pPr>
            <a:r>
              <a:rPr sz="1450" i="1" spc="-10" dirty="0">
                <a:latin typeface="Times New Roman"/>
                <a:cs typeface="Times New Roman"/>
              </a:rPr>
              <a:t>Основные тезисы работы были </a:t>
            </a:r>
            <a:r>
              <a:rPr sz="1450" i="1" spc="-5" dirty="0">
                <a:latin typeface="Times New Roman"/>
                <a:cs typeface="Times New Roman"/>
              </a:rPr>
              <a:t>представлены на  </a:t>
            </a:r>
            <a:r>
              <a:rPr sz="1450" i="1" spc="-10" dirty="0">
                <a:latin typeface="Times New Roman"/>
                <a:cs typeface="Times New Roman"/>
              </a:rPr>
              <a:t>научно-практических конференциях:</a:t>
            </a:r>
            <a:endParaRPr sz="1450" dirty="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39314" y="5363836"/>
            <a:ext cx="4226385" cy="195823"/>
          </a:xfrm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12700" marR="5080">
              <a:lnSpc>
                <a:spcPct val="106800"/>
              </a:lnSpc>
              <a:spcBef>
                <a:spcPts val="30"/>
              </a:spcBef>
            </a:pPr>
            <a:r>
              <a:rPr sz="1250" b="1" spc="15" dirty="0">
                <a:solidFill>
                  <a:srgbClr val="1F497D"/>
                </a:solidFill>
                <a:latin typeface="Times New Roman"/>
                <a:cs typeface="Times New Roman"/>
              </a:rPr>
              <a:t>* </a:t>
            </a:r>
            <a:r>
              <a:rPr sz="1250" b="1" spc="10" dirty="0">
                <a:solidFill>
                  <a:srgbClr val="1F497D"/>
                </a:solidFill>
                <a:latin typeface="Times New Roman"/>
                <a:cs typeface="Times New Roman"/>
              </a:rPr>
              <a:t>- </a:t>
            </a:r>
            <a:r>
              <a:rPr sz="1250" b="1" spc="15" dirty="0">
                <a:solidFill>
                  <a:srgbClr val="1F497D"/>
                </a:solidFill>
                <a:latin typeface="Times New Roman"/>
                <a:cs typeface="Times New Roman"/>
              </a:rPr>
              <a:t>Оформляются в </a:t>
            </a:r>
            <a:r>
              <a:rPr sz="1250" b="1" spc="10" dirty="0">
                <a:solidFill>
                  <a:srgbClr val="1F497D"/>
                </a:solidFill>
                <a:latin typeface="Times New Roman"/>
                <a:cs typeface="Times New Roman"/>
              </a:rPr>
              <a:t>соответствии с </a:t>
            </a:r>
            <a:r>
              <a:rPr sz="1250" b="1" spc="15" dirty="0">
                <a:solidFill>
                  <a:srgbClr val="1F497D"/>
                </a:solidFill>
                <a:latin typeface="Times New Roman"/>
                <a:cs typeface="Times New Roman"/>
              </a:rPr>
              <a:t>ГОСТ</a:t>
            </a:r>
            <a:r>
              <a:rPr sz="1250" b="1" spc="-70" dirty="0">
                <a:solidFill>
                  <a:srgbClr val="1F497D"/>
                </a:solidFill>
                <a:latin typeface="Times New Roman"/>
                <a:cs typeface="Times New Roman"/>
              </a:rPr>
              <a:t> </a:t>
            </a:r>
            <a:r>
              <a:rPr sz="1250" b="1" spc="10" dirty="0">
                <a:solidFill>
                  <a:srgbClr val="1F497D"/>
                </a:solidFill>
                <a:latin typeface="Times New Roman"/>
                <a:cs typeface="Times New Roman"/>
              </a:rPr>
              <a:t>7.1-  </a:t>
            </a:r>
            <a:r>
              <a:rPr sz="1250" b="1" spc="15" dirty="0">
                <a:solidFill>
                  <a:srgbClr val="1F497D"/>
                </a:solidFill>
                <a:latin typeface="Times New Roman"/>
                <a:cs typeface="Times New Roman"/>
              </a:rPr>
              <a:t>2003</a:t>
            </a:r>
            <a:endParaRPr sz="1250" dirty="0">
              <a:latin typeface="Times New Roman"/>
              <a:cs typeface="Times New Roman"/>
            </a:endParaRPr>
          </a:p>
        </p:txBody>
      </p:sp>
      <p:graphicFrame>
        <p:nvGraphicFramePr>
          <p:cNvPr id="21" name="Таблица 21">
            <a:extLst>
              <a:ext uri="{FF2B5EF4-FFF2-40B4-BE49-F238E27FC236}">
                <a16:creationId xmlns:a16="http://schemas.microsoft.com/office/drawing/2014/main" id="{9B32A17C-C5C9-4D28-B1B2-65B8331892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3663378"/>
              </p:ext>
            </p:extLst>
          </p:nvPr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1474000607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954570238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4059685147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3898247314"/>
                    </a:ext>
                  </a:extLst>
                </a:gridCol>
              </a:tblGrid>
              <a:tr h="54145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algn="ctr"/>
                      <a:r>
                        <a:rPr lang="ru-RU" sz="14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spc="5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Наименование</a:t>
                      </a:r>
                      <a:r>
                        <a:rPr lang="ru-RU" sz="1400" b="1" spc="-45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1400" b="1" spc="5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spc="5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ее</a:t>
                      </a:r>
                      <a:r>
                        <a:rPr lang="ru-RU" sz="1400" b="1" spc="-5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1400" b="1" spc="10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вид</a:t>
                      </a:r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Выходные</a:t>
                      </a:r>
                      <a:r>
                        <a:rPr lang="ru-RU" sz="1400" b="1" spc="-55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1400" b="1" spc="10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данные*</a:t>
                      </a:r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spc="10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Соа</a:t>
                      </a:r>
                      <a:r>
                        <a:rPr lang="ru-RU" sz="1400" b="1" spc="-20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lang="ru-RU" sz="1400" b="1" spc="-5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lang="ru-RU" sz="1400" b="1" spc="10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оры</a:t>
                      </a:r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3987485"/>
                  </a:ext>
                </a:extLst>
              </a:tr>
              <a:tr h="379759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4428490"/>
                  </a:ext>
                </a:extLst>
              </a:tr>
              <a:tr h="379759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9908135"/>
                  </a:ext>
                </a:extLst>
              </a:tr>
              <a:tr h="379759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5832282"/>
                  </a:ext>
                </a:extLst>
              </a:tr>
            </a:tbl>
          </a:graphicData>
        </a:graphic>
      </p:graphicFrame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17D32D9-738C-DC55-DC9C-E00816FE3BE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452" b="97133" l="2500" r="95625">
                        <a14:foregroundMark x1="18125" y1="70609" x2="18125" y2="70609"/>
                        <a14:foregroundMark x1="15625" y1="66667" x2="15625" y2="66667"/>
                        <a14:foregroundMark x1="9688" y1="63082" x2="9688" y2="63082"/>
                        <a14:foregroundMark x1="5625" y1="63082" x2="5625" y2="63082"/>
                        <a14:foregroundMark x1="2500" y1="81004" x2="2500" y2="81004"/>
                        <a14:foregroundMark x1="10625" y1="93548" x2="10625" y2="93548"/>
                        <a14:foregroundMark x1="33438" y1="97133" x2="33438" y2="97133"/>
                        <a14:foregroundMark x1="90625" y1="90681" x2="90625" y2="90681"/>
                        <a14:foregroundMark x1="95625" y1="79928" x2="95625" y2="79928"/>
                        <a14:foregroundMark x1="51563" y1="6452" x2="51563" y2="64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596" y="293902"/>
            <a:ext cx="892284" cy="777959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/>
            <a:ahLst/>
            <a:cxnLst/>
            <a:rect l="l" t="t" r="r" b="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3706872" y="452179"/>
            <a:ext cx="3507104" cy="3187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pc="5" dirty="0"/>
              <a:t>Выступления </a:t>
            </a:r>
            <a:r>
              <a:rPr spc="10" dirty="0"/>
              <a:t>на</a:t>
            </a:r>
            <a:r>
              <a:rPr spc="-20" dirty="0"/>
              <a:t> </a:t>
            </a:r>
            <a:r>
              <a:rPr spc="5" dirty="0"/>
              <a:t>конференциях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746931" y="1486892"/>
            <a:ext cx="9457690" cy="3884929"/>
          </a:xfrm>
          <a:prstGeom prst="rect">
            <a:avLst/>
          </a:prstGeom>
          <a:solidFill>
            <a:srgbClr val="FEF0CA"/>
          </a:solidFill>
          <a:ln w="10168">
            <a:solidFill>
              <a:srgbClr val="F5BD14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7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600" dirty="0">
              <a:latin typeface="Times New Roman"/>
              <a:cs typeface="Times New Roman"/>
            </a:endParaRPr>
          </a:p>
          <a:p>
            <a:pPr marL="76200">
              <a:lnSpc>
                <a:spcPct val="100000"/>
              </a:lnSpc>
              <a:spcBef>
                <a:spcPts val="5"/>
              </a:spcBef>
            </a:pPr>
            <a:r>
              <a:rPr sz="1600" b="1" spc="-5" dirty="0">
                <a:latin typeface="Times New Roman"/>
                <a:cs typeface="Times New Roman"/>
              </a:rPr>
              <a:t>Наименование </a:t>
            </a:r>
            <a:r>
              <a:rPr sz="1600" b="1" dirty="0">
                <a:latin typeface="Times New Roman"/>
                <a:cs typeface="Times New Roman"/>
              </a:rPr>
              <a:t>и </a:t>
            </a:r>
            <a:r>
              <a:rPr sz="1600" b="1" spc="-5" dirty="0">
                <a:latin typeface="Times New Roman"/>
                <a:cs typeface="Times New Roman"/>
              </a:rPr>
              <a:t>время </a:t>
            </a:r>
            <a:r>
              <a:rPr sz="1600" b="1" spc="-10" dirty="0">
                <a:latin typeface="Times New Roman"/>
                <a:cs typeface="Times New Roman"/>
              </a:rPr>
              <a:t>проведения </a:t>
            </a:r>
            <a:r>
              <a:rPr sz="1600" b="1" spc="-5" dirty="0">
                <a:latin typeface="Times New Roman"/>
                <a:cs typeface="Times New Roman"/>
              </a:rPr>
              <a:t>конференции </a:t>
            </a:r>
            <a:r>
              <a:rPr sz="1600" b="1" dirty="0">
                <a:latin typeface="Times New Roman"/>
                <a:cs typeface="Times New Roman"/>
              </a:rPr>
              <a:t>и </a:t>
            </a:r>
            <a:r>
              <a:rPr sz="1600" b="1" spc="-10" dirty="0">
                <a:latin typeface="Times New Roman"/>
                <a:cs typeface="Times New Roman"/>
              </a:rPr>
              <a:t>указать</a:t>
            </a:r>
            <a:r>
              <a:rPr sz="1600" b="1" spc="2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ссылку</a:t>
            </a:r>
            <a:endParaRPr sz="1600" dirty="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89311" y="1125894"/>
            <a:ext cx="2084705" cy="244475"/>
          </a:xfrm>
          <a:custGeom>
            <a:avLst/>
            <a:gdLst/>
            <a:ahLst/>
            <a:cxnLst/>
            <a:rect l="l" t="t" r="r" b="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C5351C45-E3D4-A7AE-9744-873F22FC29E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452" b="97133" l="2500" r="95625">
                        <a14:foregroundMark x1="18125" y1="70609" x2="18125" y2="70609"/>
                        <a14:foregroundMark x1="15625" y1="66667" x2="15625" y2="66667"/>
                        <a14:foregroundMark x1="9688" y1="63082" x2="9688" y2="63082"/>
                        <a14:foregroundMark x1="5625" y1="63082" x2="5625" y2="63082"/>
                        <a14:foregroundMark x1="2500" y1="81004" x2="2500" y2="81004"/>
                        <a14:foregroundMark x1="10625" y1="93548" x2="10625" y2="93548"/>
                        <a14:foregroundMark x1="33438" y1="97133" x2="33438" y2="97133"/>
                        <a14:foregroundMark x1="90625" y1="90681" x2="90625" y2="90681"/>
                        <a14:foregroundMark x1="95625" y1="79928" x2="95625" y2="79928"/>
                        <a14:foregroundMark x1="51563" y1="6452" x2="51563" y2="64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596" y="293902"/>
            <a:ext cx="892284" cy="777959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2317515" y="350518"/>
            <a:ext cx="6296025" cy="6235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49855" marR="5080" indent="-2637790">
              <a:lnSpc>
                <a:spcPts val="2400"/>
              </a:lnSpc>
              <a:spcBef>
                <a:spcPts val="100"/>
              </a:spcBef>
            </a:pPr>
            <a:r>
              <a:rPr spc="5" dirty="0"/>
              <a:t>ПУБЛИКАЦИИ </a:t>
            </a:r>
            <a:r>
              <a:rPr spc="10" dirty="0"/>
              <a:t>В </a:t>
            </a:r>
            <a:r>
              <a:rPr spc="-15" dirty="0"/>
              <a:t>НАУЧНЫХ </a:t>
            </a:r>
            <a:r>
              <a:rPr spc="-5" dirty="0"/>
              <a:t>ИЗДАНИЯХ, </a:t>
            </a:r>
            <a:r>
              <a:rPr spc="-15" dirty="0"/>
              <a:t>НАУЧНЫЕ  </a:t>
            </a:r>
            <a:r>
              <a:rPr spc="-30" dirty="0"/>
              <a:t>СТАТЬИ</a:t>
            </a:r>
          </a:p>
        </p:txBody>
      </p:sp>
      <p:sp>
        <p:nvSpPr>
          <p:cNvPr id="10" name="object 10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89311" y="1125894"/>
            <a:ext cx="2084705" cy="244475"/>
          </a:xfrm>
          <a:custGeom>
            <a:avLst/>
            <a:gdLst/>
            <a:ahLst/>
            <a:cxnLst/>
            <a:rect l="l" t="t" r="r" b="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594396" y="1598751"/>
            <a:ext cx="9457690" cy="62039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</a:ln>
        </p:spPr>
        <p:txBody>
          <a:bodyPr vert="horz" wrap="square" lIns="0" tIns="54610" rIns="0" bIns="0" rtlCol="0">
            <a:spAutoFit/>
          </a:bodyPr>
          <a:lstStyle/>
          <a:p>
            <a:pPr marL="284480" algn="ctr">
              <a:lnSpc>
                <a:spcPct val="100000"/>
              </a:lnSpc>
              <a:spcBef>
                <a:spcPts val="430"/>
              </a:spcBef>
            </a:pPr>
            <a:r>
              <a:rPr sz="1450" i="1" spc="-10" dirty="0">
                <a:latin typeface="Times New Roman"/>
                <a:cs typeface="Times New Roman"/>
              </a:rPr>
              <a:t>Научные труды, участие </a:t>
            </a:r>
            <a:r>
              <a:rPr sz="1450" i="1" spc="-5" dirty="0">
                <a:latin typeface="Times New Roman"/>
                <a:cs typeface="Times New Roman"/>
              </a:rPr>
              <a:t>в </a:t>
            </a:r>
            <a:r>
              <a:rPr sz="1450" i="1" spc="-10" dirty="0">
                <a:latin typeface="Times New Roman"/>
                <a:cs typeface="Times New Roman"/>
              </a:rPr>
              <a:t>конференциях, научные </a:t>
            </a:r>
            <a:r>
              <a:rPr sz="1450" i="1" spc="-5" dirty="0">
                <a:latin typeface="Times New Roman"/>
                <a:cs typeface="Times New Roman"/>
              </a:rPr>
              <a:t>статьи </a:t>
            </a:r>
            <a:r>
              <a:rPr sz="1450" i="1" spc="-10" dirty="0">
                <a:latin typeface="Times New Roman"/>
                <a:cs typeface="Times New Roman"/>
              </a:rPr>
              <a:t>бакалавра за период</a:t>
            </a:r>
            <a:r>
              <a:rPr sz="1450" i="1" spc="70" dirty="0">
                <a:latin typeface="Times New Roman"/>
                <a:cs typeface="Times New Roman"/>
              </a:rPr>
              <a:t> </a:t>
            </a:r>
            <a:r>
              <a:rPr sz="1450" i="1" spc="-15" dirty="0">
                <a:latin typeface="Times New Roman"/>
                <a:cs typeface="Times New Roman"/>
              </a:rPr>
              <a:t>обучения</a:t>
            </a:r>
            <a:endParaRPr sz="1450" dirty="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39315" y="5363829"/>
            <a:ext cx="3362960" cy="424180"/>
          </a:xfrm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12700" marR="5080">
              <a:lnSpc>
                <a:spcPct val="106800"/>
              </a:lnSpc>
              <a:spcBef>
                <a:spcPts val="30"/>
              </a:spcBef>
            </a:pPr>
            <a:r>
              <a:rPr sz="1250" b="1" spc="15" dirty="0">
                <a:solidFill>
                  <a:srgbClr val="1F497D"/>
                </a:solidFill>
                <a:latin typeface="Times New Roman"/>
                <a:cs typeface="Times New Roman"/>
              </a:rPr>
              <a:t>* </a:t>
            </a:r>
            <a:r>
              <a:rPr sz="1250" b="1" spc="10" dirty="0">
                <a:solidFill>
                  <a:srgbClr val="1F497D"/>
                </a:solidFill>
                <a:latin typeface="Times New Roman"/>
                <a:cs typeface="Times New Roman"/>
              </a:rPr>
              <a:t>- </a:t>
            </a:r>
            <a:r>
              <a:rPr sz="1250" b="1" spc="15" dirty="0">
                <a:solidFill>
                  <a:srgbClr val="1F497D"/>
                </a:solidFill>
                <a:latin typeface="Times New Roman"/>
                <a:cs typeface="Times New Roman"/>
              </a:rPr>
              <a:t>Оформляются в </a:t>
            </a:r>
            <a:r>
              <a:rPr sz="1250" b="1" spc="10" dirty="0">
                <a:solidFill>
                  <a:srgbClr val="1F497D"/>
                </a:solidFill>
                <a:latin typeface="Times New Roman"/>
                <a:cs typeface="Times New Roman"/>
              </a:rPr>
              <a:t>соответствии с </a:t>
            </a:r>
            <a:r>
              <a:rPr sz="1250" b="1" spc="15" dirty="0">
                <a:solidFill>
                  <a:srgbClr val="1F497D"/>
                </a:solidFill>
                <a:latin typeface="Times New Roman"/>
                <a:cs typeface="Times New Roman"/>
              </a:rPr>
              <a:t>ГОСТ</a:t>
            </a:r>
            <a:r>
              <a:rPr sz="1250" b="1" spc="-70" dirty="0">
                <a:solidFill>
                  <a:srgbClr val="1F497D"/>
                </a:solidFill>
                <a:latin typeface="Times New Roman"/>
                <a:cs typeface="Times New Roman"/>
              </a:rPr>
              <a:t> </a:t>
            </a:r>
            <a:r>
              <a:rPr sz="1250" b="1" spc="10" dirty="0">
                <a:solidFill>
                  <a:srgbClr val="1F497D"/>
                </a:solidFill>
                <a:latin typeface="Times New Roman"/>
                <a:cs typeface="Times New Roman"/>
              </a:rPr>
              <a:t>7.1-  </a:t>
            </a:r>
            <a:r>
              <a:rPr sz="1250" b="1" spc="15" dirty="0">
                <a:solidFill>
                  <a:srgbClr val="1F497D"/>
                </a:solidFill>
                <a:latin typeface="Times New Roman"/>
                <a:cs typeface="Times New Roman"/>
              </a:rPr>
              <a:t>2003</a:t>
            </a:r>
            <a:endParaRPr sz="1250">
              <a:latin typeface="Times New Roman"/>
              <a:cs typeface="Times New Roman"/>
            </a:endParaRPr>
          </a:p>
        </p:txBody>
      </p:sp>
      <p:graphicFrame>
        <p:nvGraphicFramePr>
          <p:cNvPr id="27" name="Таблица 21">
            <a:extLst>
              <a:ext uri="{FF2B5EF4-FFF2-40B4-BE49-F238E27FC236}">
                <a16:creationId xmlns:a16="http://schemas.microsoft.com/office/drawing/2014/main" id="{EFE6E6B6-06C6-EF46-896E-21668BC8CA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7669404"/>
              </p:ext>
            </p:extLst>
          </p:nvPr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1474000607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954570238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4059685147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3898247314"/>
                    </a:ext>
                  </a:extLst>
                </a:gridCol>
              </a:tblGrid>
              <a:tr h="54145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algn="ctr"/>
                      <a:r>
                        <a:rPr lang="ru-RU" sz="14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spc="5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Наименование</a:t>
                      </a:r>
                      <a:r>
                        <a:rPr lang="ru-RU" sz="1400" b="1" spc="-45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1400" b="1" spc="5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spc="5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ее</a:t>
                      </a:r>
                      <a:r>
                        <a:rPr lang="ru-RU" sz="1400" b="1" spc="-5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1400" b="1" spc="10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вид</a:t>
                      </a:r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Выходные</a:t>
                      </a:r>
                      <a:r>
                        <a:rPr lang="ru-RU" sz="1400" b="1" spc="-55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1400" b="1" spc="10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данные*</a:t>
                      </a:r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spc="10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Соа</a:t>
                      </a:r>
                      <a:r>
                        <a:rPr lang="ru-RU" sz="1400" b="1" spc="-20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lang="ru-RU" sz="1400" b="1" spc="-5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lang="ru-RU" sz="1400" b="1" spc="10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оры</a:t>
                      </a:r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3987485"/>
                  </a:ext>
                </a:extLst>
              </a:tr>
              <a:tr h="379759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4428490"/>
                  </a:ext>
                </a:extLst>
              </a:tr>
              <a:tr h="379759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9908135"/>
                  </a:ext>
                </a:extLst>
              </a:tr>
              <a:tr h="379759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5832282"/>
                  </a:ext>
                </a:extLst>
              </a:tr>
            </a:tbl>
          </a:graphicData>
        </a:graphic>
      </p:graphicFrame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64DB33C-3CC9-60EC-D60C-02A5AC9046F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452" b="97133" l="2500" r="95625">
                        <a14:foregroundMark x1="18125" y1="70609" x2="18125" y2="70609"/>
                        <a14:foregroundMark x1="15625" y1="66667" x2="15625" y2="66667"/>
                        <a14:foregroundMark x1="9688" y1="63082" x2="9688" y2="63082"/>
                        <a14:foregroundMark x1="5625" y1="63082" x2="5625" y2="63082"/>
                        <a14:foregroundMark x1="2500" y1="81004" x2="2500" y2="81004"/>
                        <a14:foregroundMark x1="10625" y1="93548" x2="10625" y2="93548"/>
                        <a14:foregroundMark x1="33438" y1="97133" x2="33438" y2="97133"/>
                        <a14:foregroundMark x1="90625" y1="90681" x2="90625" y2="90681"/>
                        <a14:foregroundMark x1="95625" y1="79928" x2="95625" y2="79928"/>
                        <a14:foregroundMark x1="51563" y1="6452" x2="51563" y2="64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596" y="293902"/>
            <a:ext cx="892284" cy="777959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/>
            <a:ahLst/>
            <a:cxnLst/>
            <a:rect l="l" t="t" r="r" b="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4657176" y="452254"/>
            <a:ext cx="1606550" cy="3187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Статьи</a:t>
            </a:r>
            <a:r>
              <a:rPr spc="-70" dirty="0"/>
              <a:t> </a:t>
            </a:r>
            <a:r>
              <a:rPr spc="10" dirty="0"/>
              <a:t>РИНЦ</a:t>
            </a:r>
          </a:p>
        </p:txBody>
      </p:sp>
      <p:sp>
        <p:nvSpPr>
          <p:cNvPr id="10" name="object 10"/>
          <p:cNvSpPr/>
          <p:nvPr/>
        </p:nvSpPr>
        <p:spPr>
          <a:xfrm>
            <a:off x="741846" y="1685188"/>
            <a:ext cx="9467850" cy="610235"/>
          </a:xfrm>
          <a:custGeom>
            <a:avLst/>
            <a:gdLst/>
            <a:ahLst/>
            <a:cxnLst/>
            <a:rect l="l" t="t" r="r" b="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746931" y="1690272"/>
            <a:ext cx="9457690" cy="600075"/>
          </a:xfrm>
          <a:prstGeom prst="rect">
            <a:avLst/>
          </a:prstGeom>
          <a:ln w="10168">
            <a:solidFill>
              <a:srgbClr val="F5BD14"/>
            </a:solidFill>
          </a:ln>
        </p:spPr>
        <p:txBody>
          <a:bodyPr vert="horz" wrap="square" lIns="0" tIns="187960" rIns="0" bIns="0" rtlCol="0">
            <a:spAutoFit/>
          </a:bodyPr>
          <a:lstStyle/>
          <a:p>
            <a:pPr marL="142240" algn="ctr">
              <a:lnSpc>
                <a:spcPct val="100000"/>
              </a:lnSpc>
              <a:spcBef>
                <a:spcPts val="1480"/>
              </a:spcBef>
            </a:pPr>
            <a:r>
              <a:rPr sz="1600" b="1" spc="-25" dirty="0">
                <a:latin typeface="Times New Roman"/>
                <a:cs typeface="Times New Roman"/>
              </a:rPr>
              <a:t>Необходимо </a:t>
            </a:r>
            <a:r>
              <a:rPr sz="1600" b="1" spc="-10" dirty="0">
                <a:latin typeface="Times New Roman"/>
                <a:cs typeface="Times New Roman"/>
              </a:rPr>
              <a:t>написать </a:t>
            </a:r>
            <a:r>
              <a:rPr sz="1600" b="1" dirty="0">
                <a:latin typeface="Times New Roman"/>
                <a:cs typeface="Times New Roman"/>
              </a:rPr>
              <a:t>тему </a:t>
            </a:r>
            <a:r>
              <a:rPr sz="1600" b="1" spc="-10" dirty="0">
                <a:latin typeface="Times New Roman"/>
                <a:cs typeface="Times New Roman"/>
              </a:rPr>
              <a:t>статьи </a:t>
            </a:r>
            <a:r>
              <a:rPr sz="1600" b="1" dirty="0">
                <a:latin typeface="Times New Roman"/>
                <a:cs typeface="Times New Roman"/>
              </a:rPr>
              <a:t>и </a:t>
            </a:r>
            <a:r>
              <a:rPr sz="1600" b="1" spc="-10" dirty="0">
                <a:latin typeface="Times New Roman"/>
                <a:cs typeface="Times New Roman"/>
              </a:rPr>
              <a:t>сделать </a:t>
            </a:r>
            <a:r>
              <a:rPr sz="1600" b="1" dirty="0">
                <a:latin typeface="Times New Roman"/>
                <a:cs typeface="Times New Roman"/>
              </a:rPr>
              <a:t>из нее</a:t>
            </a:r>
            <a:r>
              <a:rPr sz="1600" b="1" spc="60" dirty="0">
                <a:latin typeface="Times New Roman"/>
                <a:cs typeface="Times New Roman"/>
              </a:rPr>
              <a:t> </a:t>
            </a:r>
            <a:r>
              <a:rPr sz="1600" b="1" u="heavy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гипе</a:t>
            </a:r>
            <a:r>
              <a:rPr sz="16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р</a:t>
            </a:r>
            <a:r>
              <a:rPr sz="1600" b="1" u="heavy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ссылк</a:t>
            </a:r>
            <a:r>
              <a:rPr sz="16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у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8463060" y="2091947"/>
            <a:ext cx="36195" cy="13335"/>
          </a:xfrm>
          <a:custGeom>
            <a:avLst/>
            <a:gdLst/>
            <a:ahLst/>
            <a:cxnLst/>
            <a:rect l="l" t="t" r="r" b="b"/>
            <a:pathLst>
              <a:path w="36195" h="13335">
                <a:moveTo>
                  <a:pt x="35769" y="0"/>
                </a:moveTo>
                <a:lnTo>
                  <a:pt x="0" y="0"/>
                </a:lnTo>
                <a:lnTo>
                  <a:pt x="0" y="12711"/>
                </a:lnTo>
                <a:lnTo>
                  <a:pt x="35769" y="12711"/>
                </a:lnTo>
                <a:lnTo>
                  <a:pt x="3576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41846" y="2447862"/>
            <a:ext cx="9467850" cy="610235"/>
          </a:xfrm>
          <a:custGeom>
            <a:avLst/>
            <a:gdLst/>
            <a:ahLst/>
            <a:cxnLst/>
            <a:rect l="l" t="t" r="r" b="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41846" y="2452946"/>
            <a:ext cx="9467850" cy="0"/>
          </a:xfrm>
          <a:custGeom>
            <a:avLst/>
            <a:gdLst/>
            <a:ahLst/>
            <a:cxnLst/>
            <a:rect l="l" t="t" r="r" b="b"/>
            <a:pathLst>
              <a:path w="9467850"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41846" y="3052917"/>
            <a:ext cx="9467850" cy="0"/>
          </a:xfrm>
          <a:custGeom>
            <a:avLst/>
            <a:gdLst/>
            <a:ahLst/>
            <a:cxnLst/>
            <a:rect l="l" t="t" r="r" b="b"/>
            <a:pathLst>
              <a:path w="9467850"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70">
            <a:solidFill>
              <a:srgbClr val="F5BD1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46931" y="2447862"/>
            <a:ext cx="0" cy="610235"/>
          </a:xfrm>
          <a:custGeom>
            <a:avLst/>
            <a:gdLst/>
            <a:ahLst/>
            <a:cxnLst/>
            <a:rect l="l" t="t" r="r" b="b"/>
            <a:pathLst>
              <a:path h="610235"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9">
            <a:solidFill>
              <a:srgbClr val="F5BD1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0204091" y="2447862"/>
            <a:ext cx="0" cy="610235"/>
          </a:xfrm>
          <a:custGeom>
            <a:avLst/>
            <a:gdLst/>
            <a:ahLst/>
            <a:cxnLst/>
            <a:rect l="l" t="t" r="r" b="b"/>
            <a:pathLst>
              <a:path h="610235"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8">
            <a:solidFill>
              <a:srgbClr val="F5BD1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41846" y="3210536"/>
            <a:ext cx="9467850" cy="610235"/>
          </a:xfrm>
          <a:custGeom>
            <a:avLst/>
            <a:gdLst/>
            <a:ahLst/>
            <a:cxnLst/>
            <a:rect l="l" t="t" r="r" b="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41846" y="3215621"/>
            <a:ext cx="9467850" cy="0"/>
          </a:xfrm>
          <a:custGeom>
            <a:avLst/>
            <a:gdLst/>
            <a:ahLst/>
            <a:cxnLst/>
            <a:rect l="l" t="t" r="r" b="b"/>
            <a:pathLst>
              <a:path w="9467850"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41846" y="3815590"/>
            <a:ext cx="9467850" cy="0"/>
          </a:xfrm>
          <a:custGeom>
            <a:avLst/>
            <a:gdLst/>
            <a:ahLst/>
            <a:cxnLst/>
            <a:rect l="l" t="t" r="r" b="b"/>
            <a:pathLst>
              <a:path w="9467850"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46931" y="3210536"/>
            <a:ext cx="0" cy="610235"/>
          </a:xfrm>
          <a:custGeom>
            <a:avLst/>
            <a:gdLst/>
            <a:ahLst/>
            <a:cxnLst/>
            <a:rect l="l" t="t" r="r" b="b"/>
            <a:pathLst>
              <a:path h="610235"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0204091" y="3210536"/>
            <a:ext cx="0" cy="610235"/>
          </a:xfrm>
          <a:custGeom>
            <a:avLst/>
            <a:gdLst/>
            <a:ahLst/>
            <a:cxnLst/>
            <a:rect l="l" t="t" r="r" b="b"/>
            <a:pathLst>
              <a:path h="610235"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41846" y="3973211"/>
            <a:ext cx="9467850" cy="610235"/>
          </a:xfrm>
          <a:custGeom>
            <a:avLst/>
            <a:gdLst/>
            <a:ahLst/>
            <a:cxnLst/>
            <a:rect l="l" t="t" r="r" b="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41846" y="3978295"/>
            <a:ext cx="9467850" cy="0"/>
          </a:xfrm>
          <a:custGeom>
            <a:avLst/>
            <a:gdLst/>
            <a:ahLst/>
            <a:cxnLst/>
            <a:rect l="l" t="t" r="r" b="b"/>
            <a:pathLst>
              <a:path w="9467850"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41846" y="4578265"/>
            <a:ext cx="9467850" cy="0"/>
          </a:xfrm>
          <a:custGeom>
            <a:avLst/>
            <a:gdLst/>
            <a:ahLst/>
            <a:cxnLst/>
            <a:rect l="l" t="t" r="r" b="b"/>
            <a:pathLst>
              <a:path w="9467850"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46931" y="3973211"/>
            <a:ext cx="0" cy="610235"/>
          </a:xfrm>
          <a:custGeom>
            <a:avLst/>
            <a:gdLst/>
            <a:ahLst/>
            <a:cxnLst/>
            <a:rect l="l" t="t" r="r" b="b"/>
            <a:pathLst>
              <a:path h="610235"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0204091" y="3973211"/>
            <a:ext cx="0" cy="610235"/>
          </a:xfrm>
          <a:custGeom>
            <a:avLst/>
            <a:gdLst/>
            <a:ahLst/>
            <a:cxnLst/>
            <a:rect l="l" t="t" r="r" b="b"/>
            <a:pathLst>
              <a:path h="610235"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89311" y="1125894"/>
            <a:ext cx="2084705" cy="244475"/>
          </a:xfrm>
          <a:custGeom>
            <a:avLst/>
            <a:gdLst/>
            <a:ahLst/>
            <a:cxnLst/>
            <a:rect l="l" t="t" r="r" b="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741846" y="4756223"/>
            <a:ext cx="9467850" cy="610235"/>
          </a:xfrm>
          <a:custGeom>
            <a:avLst/>
            <a:gdLst/>
            <a:ahLst/>
            <a:cxnLst/>
            <a:rect l="l" t="t" r="r" b="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741846" y="4761307"/>
            <a:ext cx="9467850" cy="0"/>
          </a:xfrm>
          <a:custGeom>
            <a:avLst/>
            <a:gdLst/>
            <a:ahLst/>
            <a:cxnLst/>
            <a:rect l="l" t="t" r="r" b="b"/>
            <a:pathLst>
              <a:path w="9467850"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741846" y="5361277"/>
            <a:ext cx="9467850" cy="0"/>
          </a:xfrm>
          <a:custGeom>
            <a:avLst/>
            <a:gdLst/>
            <a:ahLst/>
            <a:cxnLst/>
            <a:rect l="l" t="t" r="r" b="b"/>
            <a:pathLst>
              <a:path w="9467850"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746931" y="4756223"/>
            <a:ext cx="0" cy="610235"/>
          </a:xfrm>
          <a:custGeom>
            <a:avLst/>
            <a:gdLst/>
            <a:ahLst/>
            <a:cxnLst/>
            <a:rect l="l" t="t" r="r" b="b"/>
            <a:pathLst>
              <a:path h="610235"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0204091" y="4756223"/>
            <a:ext cx="0" cy="610235"/>
          </a:xfrm>
          <a:custGeom>
            <a:avLst/>
            <a:gdLst/>
            <a:ahLst/>
            <a:cxnLst/>
            <a:rect l="l" t="t" r="r" b="b"/>
            <a:pathLst>
              <a:path h="610235"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EC0A032B-AE42-8ED0-6263-4186975F9B4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452" b="97133" l="2500" r="95625">
                        <a14:foregroundMark x1="18125" y1="70609" x2="18125" y2="70609"/>
                        <a14:foregroundMark x1="15625" y1="66667" x2="15625" y2="66667"/>
                        <a14:foregroundMark x1="9688" y1="63082" x2="9688" y2="63082"/>
                        <a14:foregroundMark x1="5625" y1="63082" x2="5625" y2="63082"/>
                        <a14:foregroundMark x1="2500" y1="81004" x2="2500" y2="81004"/>
                        <a14:foregroundMark x1="10625" y1="93548" x2="10625" y2="93548"/>
                        <a14:foregroundMark x1="33438" y1="97133" x2="33438" y2="97133"/>
                        <a14:foregroundMark x1="90625" y1="90681" x2="90625" y2="90681"/>
                        <a14:foregroundMark x1="95625" y1="79928" x2="95625" y2="79928"/>
                        <a14:foregroundMark x1="51563" y1="6452" x2="51563" y2="64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596" y="293902"/>
            <a:ext cx="892284" cy="777959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68451" y="2722424"/>
            <a:ext cx="9762490" cy="4322445"/>
          </a:xfrm>
          <a:custGeom>
            <a:avLst/>
            <a:gdLst/>
            <a:ahLst/>
            <a:cxnLst/>
            <a:rect l="l" t="t" r="r" b="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2696706" y="452215"/>
            <a:ext cx="6269355" cy="6085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11120" marR="5080" indent="-2599055">
              <a:lnSpc>
                <a:spcPts val="2400"/>
              </a:lnSpc>
              <a:spcBef>
                <a:spcPts val="100"/>
              </a:spcBef>
            </a:pPr>
            <a:r>
              <a:rPr lang="ru-RU" spc="-20" dirty="0"/>
              <a:t>ТЕМА</a:t>
            </a:r>
            <a:r>
              <a:rPr spc="-20" dirty="0"/>
              <a:t> </a:t>
            </a:r>
            <a:r>
              <a:rPr spc="10" dirty="0"/>
              <a:t>ВЫПУСКНОЙ </a:t>
            </a:r>
            <a:r>
              <a:rPr dirty="0"/>
              <a:t>КВАЛИФИКАЦИОННОЙ  </a:t>
            </a:r>
            <a:r>
              <a:rPr spc="-30" dirty="0"/>
              <a:t>РАБОТЫ</a:t>
            </a:r>
          </a:p>
        </p:txBody>
      </p:sp>
      <p:sp>
        <p:nvSpPr>
          <p:cNvPr id="10" name="object 10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89311" y="1125894"/>
            <a:ext cx="2084705" cy="244475"/>
          </a:xfrm>
          <a:custGeom>
            <a:avLst/>
            <a:gdLst/>
            <a:ahLst/>
            <a:cxnLst/>
            <a:rect l="l" t="t" r="r" b="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68452" y="2244062"/>
            <a:ext cx="9783088" cy="2796540"/>
          </a:xfrm>
          <a:custGeom>
            <a:avLst/>
            <a:gdLst/>
            <a:ahLst/>
            <a:cxnLst/>
            <a:rect l="l" t="t" r="r" b="b"/>
            <a:pathLst>
              <a:path w="9467850" h="2796540">
                <a:moveTo>
                  <a:pt x="0" y="0"/>
                </a:moveTo>
                <a:lnTo>
                  <a:pt x="9467328" y="0"/>
                </a:lnTo>
                <a:lnTo>
                  <a:pt x="9467328" y="2796471"/>
                </a:lnTo>
                <a:lnTo>
                  <a:pt x="0" y="2796471"/>
                </a:lnTo>
                <a:lnTo>
                  <a:pt x="0" y="0"/>
                </a:lnTo>
                <a:close/>
              </a:path>
            </a:pathLst>
          </a:custGeom>
          <a:solidFill>
            <a:srgbClr val="D0E4FC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5" name="object 15"/>
          <p:cNvSpPr/>
          <p:nvPr/>
        </p:nvSpPr>
        <p:spPr>
          <a:xfrm>
            <a:off x="741846" y="2717340"/>
            <a:ext cx="9467850" cy="0"/>
          </a:xfrm>
          <a:custGeom>
            <a:avLst/>
            <a:gdLst/>
            <a:ahLst/>
            <a:cxnLst/>
            <a:rect l="l" t="t" r="r" b="b"/>
            <a:pathLst>
              <a:path w="9467850"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41846" y="5503643"/>
            <a:ext cx="9467850" cy="0"/>
          </a:xfrm>
          <a:custGeom>
            <a:avLst/>
            <a:gdLst/>
            <a:ahLst/>
            <a:cxnLst/>
            <a:rect l="l" t="t" r="r" b="b"/>
            <a:pathLst>
              <a:path w="9467850"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72505" y="2707103"/>
            <a:ext cx="0" cy="2796540"/>
          </a:xfrm>
          <a:custGeom>
            <a:avLst/>
            <a:gdLst/>
            <a:ahLst/>
            <a:cxnLst/>
            <a:rect l="l" t="t" r="r" b="b"/>
            <a:pathLst>
              <a:path h="2796540"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9">
            <a:solidFill>
              <a:srgbClr val="B3CA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0204091" y="2712256"/>
            <a:ext cx="0" cy="2796540"/>
          </a:xfrm>
          <a:custGeom>
            <a:avLst/>
            <a:gdLst/>
            <a:ahLst/>
            <a:cxnLst/>
            <a:rect l="l" t="t" r="r" b="b"/>
            <a:pathLst>
              <a:path h="2796540"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8">
            <a:solidFill>
              <a:srgbClr val="B3CA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3896007" y="4403453"/>
            <a:ext cx="4914205" cy="2346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  <a:tabLst>
                <a:tab pos="4758690" algn="l"/>
              </a:tabLst>
            </a:pPr>
            <a:endParaRPr sz="1450" dirty="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896008" y="4811732"/>
            <a:ext cx="4772025" cy="2451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  <a:tabLst>
                <a:tab pos="4758690" algn="l"/>
              </a:tabLst>
            </a:pPr>
            <a:r>
              <a:rPr sz="1450" u="sng" spc="-5" dirty="0">
                <a:uFill>
                  <a:solidFill>
                    <a:srgbClr val="4074B4"/>
                  </a:solidFill>
                </a:uFill>
                <a:latin typeface="Times New Roman"/>
                <a:cs typeface="Times New Roman"/>
              </a:rPr>
              <a:t> 	</a:t>
            </a:r>
            <a:endParaRPr sz="1450" dirty="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834948" y="3267474"/>
            <a:ext cx="2491740" cy="1586865"/>
          </a:xfrm>
          <a:custGeom>
            <a:avLst/>
            <a:gdLst/>
            <a:ahLst/>
            <a:cxnLst/>
            <a:rect l="l" t="t" r="r" b="b"/>
            <a:pathLst>
              <a:path w="2491740" h="1586864">
                <a:moveTo>
                  <a:pt x="0" y="0"/>
                </a:moveTo>
                <a:lnTo>
                  <a:pt x="2491402" y="0"/>
                </a:lnTo>
                <a:lnTo>
                  <a:pt x="2491402" y="1586362"/>
                </a:lnTo>
                <a:lnTo>
                  <a:pt x="0" y="158636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97F1BEB6-6C38-4D36-A002-2C6016199D8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312" y="1547188"/>
            <a:ext cx="9752060" cy="706637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94362747-48C0-407F-8BF2-09EB8EC619F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14704" y="2853247"/>
            <a:ext cx="6783783" cy="951058"/>
          </a:xfrm>
          <a:prstGeom prst="rect">
            <a:avLst/>
          </a:prstGeom>
        </p:spPr>
      </p:pic>
      <p:sp>
        <p:nvSpPr>
          <p:cNvPr id="19" name="object 27">
            <a:extLst>
              <a:ext uri="{FF2B5EF4-FFF2-40B4-BE49-F238E27FC236}">
                <a16:creationId xmlns:a16="http://schemas.microsoft.com/office/drawing/2014/main" id="{1DBCF7B0-3C54-7341-9849-E8F1846E904A}"/>
              </a:ext>
            </a:extLst>
          </p:cNvPr>
          <p:cNvSpPr txBox="1"/>
          <p:nvPr/>
        </p:nvSpPr>
        <p:spPr>
          <a:xfrm>
            <a:off x="3901434" y="4011049"/>
            <a:ext cx="4772025" cy="2346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  <a:tabLst>
                <a:tab pos="4758690" algn="l"/>
              </a:tabLst>
            </a:pPr>
            <a:r>
              <a:rPr lang="ru-RU" sz="1450" u="sng" spc="-5" dirty="0">
                <a:uFill>
                  <a:solidFill>
                    <a:srgbClr val="4074B4"/>
                  </a:solidFill>
                </a:uFill>
                <a:latin typeface="Times New Roman"/>
                <a:cs typeface="Times New Roman"/>
              </a:rPr>
              <a:t>	</a:t>
            </a:r>
            <a:endParaRPr lang="ru-RU" sz="1450" dirty="0">
              <a:latin typeface="Times New Roman"/>
              <a:cs typeface="Times New Roman"/>
            </a:endParaRPr>
          </a:p>
        </p:txBody>
      </p:sp>
      <p:sp>
        <p:nvSpPr>
          <p:cNvPr id="13" name="object 27">
            <a:extLst>
              <a:ext uri="{FF2B5EF4-FFF2-40B4-BE49-F238E27FC236}">
                <a16:creationId xmlns:a16="http://schemas.microsoft.com/office/drawing/2014/main" id="{A6077824-717B-DB44-B1E0-B0E50AAFA5D1}"/>
              </a:ext>
            </a:extLst>
          </p:cNvPr>
          <p:cNvSpPr txBox="1"/>
          <p:nvPr/>
        </p:nvSpPr>
        <p:spPr>
          <a:xfrm>
            <a:off x="3901434" y="4439079"/>
            <a:ext cx="4772025" cy="2451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  <a:tabLst>
                <a:tab pos="4758690" algn="l"/>
              </a:tabLst>
            </a:pPr>
            <a:r>
              <a:rPr sz="1450" u="sng" spc="-5" dirty="0">
                <a:uFill>
                  <a:solidFill>
                    <a:srgbClr val="4074B4"/>
                  </a:solidFill>
                </a:uFill>
                <a:latin typeface="Times New Roman"/>
                <a:cs typeface="Times New Roman"/>
              </a:rPr>
              <a:t> 	</a:t>
            </a:r>
            <a:endParaRPr sz="1450" dirty="0">
              <a:latin typeface="Times New Roman"/>
              <a:cs typeface="Times New Roman"/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84769DF6-8F0F-A4CF-503B-60E7019F365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6452" b="97133" l="2500" r="95625">
                        <a14:foregroundMark x1="18125" y1="70609" x2="18125" y2="70609"/>
                        <a14:foregroundMark x1="15625" y1="66667" x2="15625" y2="66667"/>
                        <a14:foregroundMark x1="9688" y1="63082" x2="9688" y2="63082"/>
                        <a14:foregroundMark x1="5625" y1="63082" x2="5625" y2="63082"/>
                        <a14:foregroundMark x1="2500" y1="81004" x2="2500" y2="81004"/>
                        <a14:foregroundMark x1="10625" y1="93548" x2="10625" y2="93548"/>
                        <a14:foregroundMark x1="33438" y1="97133" x2="33438" y2="97133"/>
                        <a14:foregroundMark x1="90625" y1="90681" x2="90625" y2="90681"/>
                        <a14:foregroundMark x1="95625" y1="79928" x2="95625" y2="79928"/>
                        <a14:foregroundMark x1="51563" y1="6452" x2="51563" y2="64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596" y="293902"/>
            <a:ext cx="892284" cy="77795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305</TotalTime>
  <Words>740</Words>
  <Application>Microsoft Office PowerPoint</Application>
  <PresentationFormat>Произвольный</PresentationFormat>
  <Paragraphs>290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Times New Roman</vt:lpstr>
      <vt:lpstr>Office Theme</vt:lpstr>
      <vt:lpstr>ФГБОУ ВО «Чеченский государственный университет» Биолого-химический факультет Кафедра - Химия</vt:lpstr>
      <vt:lpstr>Приказы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УЧАСТИЕ БАКАЛАВРА В ОБЩЕСТВЕННО-ЗНАЧИМЫХ  МЕРОПРИЯТИЯХ МЕЖДУНАРОДНОГО  УРОВНЯ</vt:lpstr>
      <vt:lpstr>УЧАСТИЕ В НАУЧНО-ПРАКТИЧЕСКИХ  КОНФЕРЕНЦИЯХ</vt:lpstr>
      <vt:lpstr>Выступления на конференциях</vt:lpstr>
      <vt:lpstr>ПУБЛИКАЦИИ В НАУЧНЫХ ИЗДАНИЯХ, НАУЧНЫЕ  СТАТЬИ</vt:lpstr>
      <vt:lpstr>Статьи РИНЦ</vt:lpstr>
      <vt:lpstr>ТЕМА ВЫПУСКНОЙ КВАЛИФИКАЦИОННОЙ  РАБОТЫ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ФГБОУ ВО «Чеченский государственный университет» Биолого-химический факультет Кафедра клеточной биологии, морфологии и микробиологии</dc:title>
  <dc:creator>Zura</dc:creator>
  <cp:lastModifiedBy>Пользователь</cp:lastModifiedBy>
  <cp:revision>45</cp:revision>
  <dcterms:created xsi:type="dcterms:W3CDTF">2021-01-17T14:51:20Z</dcterms:created>
  <dcterms:modified xsi:type="dcterms:W3CDTF">2026-10-06T10:30:48Z</dcterms:modified>
</cp:coreProperties>
</file>