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10693400" cy="7562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EBF"/>
    <a:srgbClr val="F5F3DB"/>
    <a:srgbClr val="FEF1CE"/>
    <a:srgbClr val="FEF4D6"/>
    <a:srgbClr val="FEF0CA"/>
    <a:srgbClr val="FCEAB2"/>
    <a:srgbClr val="ECEFBF"/>
    <a:srgbClr val="ECE8BA"/>
    <a:srgbClr val="FFFFCC"/>
    <a:srgbClr val="2707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1" autoAdjust="0"/>
    <p:restoredTop sz="94660"/>
  </p:normalViewPr>
  <p:slideViewPr>
    <p:cSldViewPr>
      <p:cViewPr varScale="1">
        <p:scale>
          <a:sx n="63" d="100"/>
          <a:sy n="63" d="100"/>
        </p:scale>
        <p:origin x="145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795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796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797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1048798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1048588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1048589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590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1048591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1048615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616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617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618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1048619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1048701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702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1048703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9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800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1048801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bk object 16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77" name="bk object 1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78" name="bk object 1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79" name="bk object 1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80" name="bk object 2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81" name="bk object 2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82" name="Holder 2"/>
          <p:cNvSpPr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1048583" name="Holder 3"/>
          <p:cNvSpPr>
            <a:spLocks noGrp="1"/>
          </p:cNvSpPr>
          <p:nvPr>
            <p:ph type="body" idx="1"/>
          </p:nvPr>
        </p:nvSpPr>
        <p:spPr>
          <a:xfrm>
            <a:off x="1669157" y="3358506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104858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58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104858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microsoft.com/office/2007/relationships/hdphoto" Target="../media/hdphoto4.wdp"/><Relationship Id="rId4" Type="http://schemas.openxmlformats.org/officeDocument/2006/relationships/image" Target="../media/image4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object 2"/>
          <p:cNvSpPr/>
          <p:nvPr/>
        </p:nvSpPr>
        <p:spPr>
          <a:xfrm>
            <a:off x="567009" y="1410625"/>
            <a:ext cx="9784531" cy="529804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mpd="dbl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48593" name="object 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94" name="object 4"/>
          <p:cNvSpPr/>
          <p:nvPr/>
        </p:nvSpPr>
        <p:spPr>
          <a:xfrm>
            <a:off x="5063667" y="312375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95" name="object 5"/>
          <p:cNvSpPr/>
          <p:nvPr/>
        </p:nvSpPr>
        <p:spPr>
          <a:xfrm>
            <a:off x="589311" y="505585"/>
            <a:ext cx="193210" cy="4677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96" name="object 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97" name="object 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98" name="object 8"/>
          <p:cNvSpPr txBox="1">
            <a:spLocks noGrp="1"/>
          </p:cNvSpPr>
          <p:nvPr>
            <p:ph type="title"/>
          </p:nvPr>
        </p:nvSpPr>
        <p:spPr>
          <a:xfrm>
            <a:off x="567009" y="229256"/>
            <a:ext cx="9784531" cy="156824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9525">
            <a:noFill/>
          </a:ln>
        </p:spPr>
        <p:txBody>
          <a:bodyPr vert="horz" wrap="square" lIns="0" tIns="130810" rIns="0" bIns="0" rtlCol="0">
            <a:spAutoFit/>
            <a:scene3d>
              <a:camera prst="perspectiveFront"/>
              <a:lightRig rig="threePt" dir="t"/>
            </a:scene3d>
          </a:bodyPr>
          <a:lstStyle/>
          <a:p>
            <a:pPr marL="12700" algn="ctr">
              <a:lnSpc>
                <a:spcPct val="100000"/>
              </a:lnSpc>
              <a:spcBef>
                <a:spcPts val="1030"/>
              </a:spcBef>
            </a:pPr>
            <a:r>
              <a:rPr lang="ru-RU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ФГБОУ ВО «</a:t>
            </a:r>
            <a:r>
              <a:rPr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Чеченский </a:t>
            </a:r>
            <a:r>
              <a:rPr sz="2550" dirty="0" err="1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государственный</a:t>
            </a:r>
            <a:r>
              <a:rPr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sz="2550" dirty="0" err="1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университет</a:t>
            </a:r>
            <a:br>
              <a:rPr lang="en-US" sz="2550" dirty="0" err="1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</a:br>
            <a:r>
              <a:rPr lang="ru-RU" altLang="en-US" sz="2550" dirty="0" err="1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им</a:t>
            </a:r>
            <a:r>
              <a:rPr lang="en-US" altLang="en-US" sz="2550" dirty="0" err="1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. </a:t>
            </a:r>
            <a:r>
              <a:rPr lang="ru-RU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А</a:t>
            </a:r>
            <a:r>
              <a:rPr lang="en-US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.</a:t>
            </a:r>
            <a:r>
              <a:rPr lang="ru-RU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А</a:t>
            </a:r>
            <a:r>
              <a:rPr lang="en-US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.</a:t>
            </a:r>
            <a:r>
              <a:rPr lang="ru-RU" sz="2550" dirty="0">
                <a:ln w="0"/>
                <a:solidFill>
                  <a:srgbClr val="27079B"/>
                </a:solidFill>
                <a:effectLst>
                  <a:reflection blurRad="6350" stA="53000" endA="300" endPos="35500" dir="5400000" sy="-90000" algn="bl" rotWithShape="0"/>
                </a:effectLst>
              </a:rPr>
              <a:t>Кадырова»</a:t>
            </a:r>
            <a:endParaRPr sz="2550" dirty="0">
              <a:ln w="0"/>
              <a:solidFill>
                <a:srgbClr val="27079B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  <a:p>
            <a:pPr marL="1437640" marR="1421130" indent="-8890" algn="ctr">
              <a:lnSpc>
                <a:spcPct val="108900"/>
              </a:lnSpc>
              <a:spcBef>
                <a:spcPts val="509"/>
              </a:spcBef>
            </a:pPr>
            <a:r>
              <a:rPr lang="ru-RU" spc="-15"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Биолого-химический факультет</a:t>
            </a:r>
            <a:br>
              <a:rPr lang="ru-RU" b="0" u="heavy" spc="-15"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</a:br>
            <a:r>
              <a:rPr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Кафе</a:t>
            </a:r>
            <a:r>
              <a:rPr dirty="0">
                <a:solidFill>
                  <a:srgbClr val="27079B"/>
                </a:solidFill>
                <a:latin typeface="Times New Roman"/>
                <a:cs typeface="Times New Roman"/>
              </a:rPr>
              <a:t>др</a:t>
            </a:r>
            <a:r>
              <a:rPr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а</a:t>
            </a:r>
            <a:r>
              <a:rPr lang="ru-RU" dirty="0">
                <a:solidFill>
                  <a:srgbClr val="27079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- Химия</a:t>
            </a:r>
            <a:endParaRPr dirty="0">
              <a:solidFill>
                <a:srgbClr val="27079B"/>
              </a:solidFill>
              <a:uFill>
                <a:solidFill>
                  <a:srgbClr val="000000"/>
                </a:solidFill>
              </a:uFill>
              <a:latin typeface="Times New Roman"/>
              <a:cs typeface="Times New Roman"/>
            </a:endParaRPr>
          </a:p>
        </p:txBody>
      </p:sp>
      <p:sp>
        <p:nvSpPr>
          <p:cNvPr id="1048599" name="object 9"/>
          <p:cNvSpPr/>
          <p:nvPr/>
        </p:nvSpPr>
        <p:spPr>
          <a:xfrm>
            <a:off x="5427169" y="1410625"/>
            <a:ext cx="20955" cy="15875"/>
          </a:xfrm>
          <a:custGeom>
            <a:avLst/>
            <a:gdLst/>
            <a:ahLst/>
            <a:cxnLst/>
            <a:rect l="l" t="t" r="r" b="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00" name="object 10"/>
          <p:cNvSpPr txBox="1"/>
          <p:nvPr/>
        </p:nvSpPr>
        <p:spPr>
          <a:xfrm>
            <a:off x="4051300" y="2323303"/>
            <a:ext cx="497294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200" b="1" spc="-10" dirty="0">
                <a:solidFill>
                  <a:srgbClr val="27079B"/>
                </a:solidFill>
                <a:latin typeface="Times New Roman"/>
                <a:cs typeface="Times New Roman"/>
              </a:rPr>
              <a:t>Портфолио</a:t>
            </a:r>
            <a:r>
              <a:rPr sz="3200" b="1" spc="-70" dirty="0">
                <a:solidFill>
                  <a:srgbClr val="27079B"/>
                </a:solidFill>
                <a:latin typeface="Times New Roman"/>
                <a:cs typeface="Times New Roman"/>
              </a:rPr>
              <a:t> </a:t>
            </a:r>
            <a:r>
              <a:rPr sz="3200" b="1" spc="-5" dirty="0">
                <a:solidFill>
                  <a:srgbClr val="27079B"/>
                </a:solidFill>
                <a:latin typeface="Times New Roman"/>
                <a:cs typeface="Times New Roman"/>
              </a:rPr>
              <a:t>бакалавра</a:t>
            </a:r>
            <a:endParaRPr sz="3200" b="1" dirty="0">
              <a:solidFill>
                <a:srgbClr val="27079B"/>
              </a:solidFill>
              <a:latin typeface="Times New Roman"/>
              <a:cs typeface="Times New Roman"/>
            </a:endParaRPr>
          </a:p>
        </p:txBody>
      </p:sp>
      <p:sp>
        <p:nvSpPr>
          <p:cNvPr id="1048601" name="object 11"/>
          <p:cNvSpPr txBox="1">
            <a:spLocks noGrp="1"/>
          </p:cNvSpPr>
          <p:nvPr>
            <p:ph type="body" idx="1"/>
          </p:nvPr>
        </p:nvSpPr>
        <p:spPr>
          <a:xfrm>
            <a:off x="3746500" y="3358506"/>
            <a:ext cx="5638800" cy="1546834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8000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Мисиров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Денилбек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Асламбекович</a:t>
            </a:r>
            <a:endParaRPr lang="ru-RU" spc="10" dirty="0">
              <a:solidFill>
                <a:srgbClr val="27079B"/>
              </a:solidFill>
            </a:endParaRPr>
          </a:p>
          <a:p>
            <a:pPr marL="18000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обучения: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о</a:t>
            </a:r>
            <a:r>
              <a:rPr b="1" i="1" spc="10" dirty="0" err="1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чная</a:t>
            </a:r>
            <a:endParaRPr b="1" i="1" spc="10" dirty="0">
              <a:solidFill>
                <a:srgbClr val="27079B"/>
              </a:solidFill>
              <a:uFill>
                <a:solidFill>
                  <a:srgbClr val="FFFFFF"/>
                </a:solidFill>
              </a:uFill>
            </a:endParaRPr>
          </a:p>
          <a:p>
            <a:pPr marL="180000" marR="508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</a:t>
            </a:r>
            <a:r>
              <a:rPr lang="ru-RU" spc="-10" dirty="0">
                <a:solidFill>
                  <a:srgbClr val="27079B"/>
                </a:solidFill>
              </a:rPr>
              <a:t>04.03.01 </a:t>
            </a:r>
            <a:r>
              <a:rPr lang="ru-RU"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algn="l">
              <a:lnSpc>
                <a:spcPct val="112400"/>
              </a:lnSpc>
              <a:spcBef>
                <a:spcPts val="80"/>
              </a:spcBef>
            </a:pPr>
            <a:r>
              <a:rPr lang="ru-RU" u="sng" spc="10" dirty="0">
                <a:solidFill>
                  <a:srgbClr val="27079B"/>
                </a:solidFill>
              </a:rPr>
              <a:t>Профиль</a:t>
            </a:r>
            <a:r>
              <a:rPr lang="ru-RU" u="sng" spc="10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ru-RU" b="1" i="1" spc="-5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«Химия</a:t>
            </a:r>
            <a:r>
              <a:rPr lang="ru-RU" b="1" i="1" spc="-20" dirty="0">
                <a:solidFill>
                  <a:srgbClr val="27079B"/>
                </a:solidFill>
                <a:uFill>
                  <a:solidFill>
                    <a:srgbClr val="FFFFFF"/>
                  </a:solidFill>
                </a:uFill>
              </a:rPr>
              <a:t>»</a:t>
            </a:r>
          </a:p>
        </p:txBody>
      </p:sp>
      <p:sp>
        <p:nvSpPr>
          <p:cNvPr id="1048602" name="object 12"/>
          <p:cNvSpPr/>
          <p:nvPr/>
        </p:nvSpPr>
        <p:spPr>
          <a:xfrm>
            <a:off x="4601309" y="5152813"/>
            <a:ext cx="45720" cy="15875"/>
          </a:xfrm>
          <a:custGeom>
            <a:avLst/>
            <a:gdLst/>
            <a:ahLst/>
            <a:cxnLst/>
            <a:rect l="l" t="t" r="r" b="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97153" name="Рисунок 13"/>
          <p:cNvPicPr>
            <a:picLocks noChangeAspect="1"/>
          </p:cNvPicPr>
          <p:nvPr/>
        </p:nvPicPr>
        <p:blipFill rotWithShape="1">
          <a:blip r:embed="rId7"/>
          <a:srcRect l="8926" t="6378" r="8300" b="11190"/>
          <a:stretch>
            <a:fillRect/>
          </a:stretch>
        </p:blipFill>
        <p:spPr>
          <a:xfrm>
            <a:off x="908525" y="1964977"/>
            <a:ext cx="2801260" cy="371471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A30616-92ED-389B-63A0-514902B52D2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39" y="716002"/>
            <a:ext cx="1240432" cy="10815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04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48605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06" name="object 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07" name="object 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08" name="object 7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09" name="object 8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10" cy="546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27079B"/>
                </a:solidFill>
                <a:latin typeface="Arial"/>
                <a:cs typeface="Arial"/>
              </a:rPr>
              <a:t>Приказы</a:t>
            </a:r>
          </a:p>
        </p:txBody>
      </p:sp>
      <p:sp>
        <p:nvSpPr>
          <p:cNvPr id="1048610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11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 rtlCol="0"/>
          <a:lstStyle/>
          <a:p>
            <a:endParaRPr dirty="0">
              <a:solidFill>
                <a:srgbClr val="27079B"/>
              </a:solidFill>
              <a:highlight>
                <a:srgbClr val="27079B"/>
              </a:highlight>
            </a:endParaRPr>
          </a:p>
        </p:txBody>
      </p:sp>
      <p:sp>
        <p:nvSpPr>
          <p:cNvPr id="1048612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13" name="object 13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</a:ln>
        </p:spPr>
        <p:txBody>
          <a:bodyPr vert="horz" wrap="square" lIns="0" tIns="17018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19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ru-RU" sz="1900" b="1" dirty="0">
                <a:latin typeface="Times New Roman"/>
                <a:cs typeface="Times New Roman"/>
              </a:rPr>
              <a:t>№  93/06-19 от 09.08.2023 г. </a:t>
            </a:r>
            <a:endParaRPr sz="1900" dirty="0">
              <a:latin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42E05A-0CD4-EB22-EA39-A046D26A48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31" y="190469"/>
            <a:ext cx="987612" cy="8610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2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2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23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2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25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4194304" name="Таблица 2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43644081"/>
              </p:ext>
            </p:extLst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неорганическая 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государственности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48626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27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28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2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9004BB-87B1-E28B-E176-AB0CB4BF264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05" y="214418"/>
            <a:ext cx="1014995" cy="8849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3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3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33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3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35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4194305" name="Таблица 2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72559341"/>
              </p:ext>
            </p:extLst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ОВП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неорганическая химия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Ознакомительная практика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48636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37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38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3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CD3211-841F-F558-6944-1D0C0BC7674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16" y="200587"/>
            <a:ext cx="997134" cy="8693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4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4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43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4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45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4194306" name="Таблица 2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5327434"/>
              </p:ext>
            </p:extLst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Аналитическая химия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неорганическая химия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химия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48646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47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48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4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F74C79-F81D-6072-8321-2C1A4012F58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16" y="200587"/>
            <a:ext cx="997134" cy="8693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5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5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53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5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55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4194307" name="Таблица 2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22774221"/>
              </p:ext>
            </p:extLst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Аналитическая 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химия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Кристаллохимия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Строение веществ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Производственная практика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48656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57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58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5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396BA8-B93D-B271-63F6-E53B1A8D5D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16" y="200587"/>
            <a:ext cx="997134" cy="8693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6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6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63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6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65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4194308" name="Таблица 2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73223176"/>
              </p:ext>
            </p:extLst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Коллоидная химия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Органическая химия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ХОБП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биотехнологию 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 координационных соединений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Оптические методы анализа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Элективная дисциплина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48666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67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68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6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C2D2C3-E6EA-88D1-68B7-943635A47C4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16" y="200587"/>
            <a:ext cx="997134" cy="8693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7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7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73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7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75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4194309" name="Таблица 2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21594470"/>
              </p:ext>
            </p:extLst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Химическая технология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и методы исследования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Органическая химия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Психология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квантовый химии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ВМС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электрохимии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Элективная дисциплина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Технологическая практика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48676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77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78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7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41F3C5-AE86-9B03-C33D-A7C020148C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16" y="200587"/>
            <a:ext cx="997134" cy="8693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8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8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83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8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85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4194310" name="Таблица 22"/>
          <p:cNvGraphicFramePr>
            <a:graphicFrameLocks noGrp="1"/>
          </p:cNvGraphicFramePr>
          <p:nvPr>
            <p:ph sz="half" idx="2"/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48686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87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88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8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FA7887-ADF1-5469-A25D-36C2210FA47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16" y="200587"/>
            <a:ext cx="997134" cy="8693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9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9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93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9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95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635" marR="5080" indent="-2087880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spc="10" dirty="0"/>
              <a:t>БАКАЛАВРОВ</a:t>
            </a:r>
          </a:p>
        </p:txBody>
      </p:sp>
      <p:graphicFrame>
        <p:nvGraphicFramePr>
          <p:cNvPr id="4194311" name="Таблица 22"/>
          <p:cNvGraphicFramePr>
            <a:graphicFrameLocks noGrp="1"/>
          </p:cNvGraphicFramePr>
          <p:nvPr>
            <p:ph sz="half" idx="2"/>
          </p:nvPr>
        </p:nvGraphicFramePr>
        <p:xfrm>
          <a:off x="568216" y="2136775"/>
          <a:ext cx="9762490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48696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97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98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99" name="object 19"/>
          <p:cNvSpPr txBox="1"/>
          <p:nvPr/>
        </p:nvSpPr>
        <p:spPr>
          <a:xfrm>
            <a:off x="1034216" y="1611473"/>
            <a:ext cx="371538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450" b="1" spc="-5" dirty="0">
                <a:latin typeface="Times New Roman"/>
                <a:cs typeface="Times New Roman"/>
              </a:rPr>
              <a:t>Оценки, </a:t>
            </a:r>
            <a:r>
              <a:rPr sz="1450" b="1" spc="-10" dirty="0">
                <a:latin typeface="Times New Roman"/>
                <a:cs typeface="Times New Roman"/>
              </a:rPr>
              <a:t>полученные </a:t>
            </a:r>
            <a:r>
              <a:rPr sz="1450" b="1" spc="-5" dirty="0">
                <a:latin typeface="Times New Roman"/>
                <a:cs typeface="Times New Roman"/>
              </a:rPr>
              <a:t>на </a:t>
            </a:r>
            <a:r>
              <a:rPr sz="1450" b="1" spc="-10" dirty="0">
                <a:latin typeface="Times New Roman"/>
                <a:cs typeface="Times New Roman"/>
              </a:rPr>
              <a:t>экзаменах </a:t>
            </a:r>
            <a:r>
              <a:rPr sz="1450" b="1" spc="-5" dirty="0">
                <a:latin typeface="Times New Roman"/>
                <a:cs typeface="Times New Roman"/>
              </a:rPr>
              <a:t>и</a:t>
            </a:r>
            <a:r>
              <a:rPr sz="1450" b="1" spc="-30" dirty="0">
                <a:latin typeface="Times New Roman"/>
                <a:cs typeface="Times New Roman"/>
              </a:rPr>
              <a:t> </a:t>
            </a:r>
            <a:r>
              <a:rPr sz="1450" b="1" spc="-15" dirty="0">
                <a:latin typeface="Times New Roman"/>
                <a:cs typeface="Times New Roman"/>
              </a:rPr>
              <a:t>зачетах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75F1826-BCA6-08EB-AE8C-221DE47031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16" y="200587"/>
            <a:ext cx="997134" cy="8693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object 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/>
            <a:ahLst/>
            <a:cxnLst/>
            <a:rect l="l" t="t" r="r" b="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05" name="object 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12115" marR="5080" indent="-400050" algn="ctr">
              <a:lnSpc>
                <a:spcPct val="150000"/>
              </a:lnSpc>
              <a:spcBef>
                <a:spcPts val="105"/>
              </a:spcBef>
            </a:pPr>
            <a:r>
              <a:rPr lang="ru-RU" sz="1800" spc="10" dirty="0">
                <a:latin typeface="Times New Roman"/>
                <a:cs typeface="Times New Roman"/>
              </a:rPr>
              <a:t>УЧАСТИЕ БАКАЛАВРА </a:t>
            </a:r>
            <a:r>
              <a:rPr lang="ru-RU" sz="1800" spc="15" dirty="0">
                <a:latin typeface="Times New Roman"/>
                <a:cs typeface="Times New Roman"/>
              </a:rPr>
              <a:t>В </a:t>
            </a:r>
            <a:r>
              <a:rPr lang="ru-RU" sz="1800" spc="10" dirty="0">
                <a:latin typeface="Times New Roman"/>
                <a:cs typeface="Times New Roman"/>
              </a:rPr>
              <a:t>ОБЩЕСТВЕННО-ЗНАЧИМЫХ  </a:t>
            </a:r>
            <a:r>
              <a:rPr lang="ru-RU" sz="1800" spc="15" dirty="0">
                <a:latin typeface="Times New Roman"/>
                <a:cs typeface="Times New Roman"/>
              </a:rPr>
              <a:t>МЕРОПРИЯТИЯХ </a:t>
            </a:r>
            <a:r>
              <a:rPr lang="ru-RU" sz="1800" dirty="0">
                <a:latin typeface="Times New Roman"/>
                <a:cs typeface="Times New Roman"/>
              </a:rPr>
              <a:t>МЕЖДУНАРОДНОГО  </a:t>
            </a:r>
            <a:r>
              <a:rPr lang="ru-RU" sz="1800" spc="15" dirty="0">
                <a:latin typeface="Times New Roman"/>
                <a:cs typeface="Times New Roman"/>
              </a:rPr>
              <a:t>УРОВНЯ</a:t>
            </a:r>
            <a:endParaRPr lang="ru-RU" sz="1800" dirty="0">
              <a:latin typeface="Times New Roman"/>
              <a:cs typeface="Times New Roman"/>
            </a:endParaRPr>
          </a:p>
        </p:txBody>
      </p:sp>
      <p:graphicFrame>
        <p:nvGraphicFramePr>
          <p:cNvPr id="4194312" name="Таблица 6"/>
          <p:cNvGraphicFramePr>
            <a:graphicFrameLocks noGrp="1"/>
          </p:cNvGraphicFramePr>
          <p:nvPr/>
        </p:nvGraphicFramePr>
        <p:xfrm>
          <a:off x="879595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rgbClr val="002060"/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48706" name="object 12"/>
          <p:cNvSpPr/>
          <p:nvPr/>
        </p:nvSpPr>
        <p:spPr>
          <a:xfrm>
            <a:off x="879594" y="1598834"/>
            <a:ext cx="2104906" cy="273596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97163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452BD8-B4B9-3D31-D3E8-5C4E40C08B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619" y="697678"/>
            <a:ext cx="997134" cy="8693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08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09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10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11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12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13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rPr dirty="0"/>
              <a:t>УЧАСТИЕ </a:t>
            </a:r>
            <a:r>
              <a:rPr spc="10" dirty="0"/>
              <a:t>В</a:t>
            </a:r>
            <a:r>
              <a:rPr spc="-50" dirty="0"/>
              <a:t> </a:t>
            </a:r>
            <a:r>
              <a:rPr spc="-10" dirty="0"/>
              <a:t>НАУЧНО-ПРАКТИЧЕСКИХ  </a:t>
            </a:r>
            <a:r>
              <a:rPr spc="5" dirty="0"/>
              <a:t>КОНФЕРЕНЦИЯХ</a:t>
            </a:r>
          </a:p>
        </p:txBody>
      </p:sp>
      <p:sp>
        <p:nvSpPr>
          <p:cNvPr id="1048714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15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16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17" name="object 13"/>
          <p:cNvSpPr txBox="1"/>
          <p:nvPr/>
        </p:nvSpPr>
        <p:spPr>
          <a:xfrm>
            <a:off x="768927" y="1598751"/>
            <a:ext cx="9435694" cy="490646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 marL="3282950" marR="2786380" indent="-509270">
              <a:lnSpc>
                <a:spcPct val="101200"/>
              </a:lnSpc>
              <a:spcBef>
                <a:spcPts val="409"/>
              </a:spcBef>
            </a:pPr>
            <a:r>
              <a:rPr sz="1450" i="1" spc="-10" dirty="0">
                <a:latin typeface="Times New Roman"/>
                <a:cs typeface="Times New Roman"/>
              </a:rPr>
              <a:t>Основные тезисы работы были </a:t>
            </a:r>
            <a:r>
              <a:rPr sz="1450" i="1" spc="-5" dirty="0">
                <a:latin typeface="Times New Roman"/>
                <a:cs typeface="Times New Roman"/>
              </a:rPr>
              <a:t>представлены на  </a:t>
            </a:r>
            <a:r>
              <a:rPr sz="1450" i="1" spc="-10" dirty="0">
                <a:latin typeface="Times New Roman"/>
                <a:cs typeface="Times New Roman"/>
              </a:rPr>
              <a:t>научно-практических конференциях: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1048718" name="object 20"/>
          <p:cNvSpPr txBox="1"/>
          <p:nvPr/>
        </p:nvSpPr>
        <p:spPr>
          <a:xfrm>
            <a:off x="739314" y="5363836"/>
            <a:ext cx="4226385" cy="195823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ct val="106800"/>
              </a:lnSpc>
              <a:spcBef>
                <a:spcPts val="30"/>
              </a:spcBef>
            </a:pP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*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-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Оформляются в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соответствии с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ГОСТ</a:t>
            </a:r>
            <a:r>
              <a:rPr sz="1250" b="1" spc="-70" dirty="0">
                <a:solidFill>
                  <a:srgbClr val="1F497D"/>
                </a:solidFill>
                <a:latin typeface="Times New Roman"/>
                <a:cs typeface="Times New Roman"/>
              </a:rPr>
              <a:t>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7.1- 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2003</a:t>
            </a:r>
            <a:endParaRPr sz="1250" dirty="0">
              <a:latin typeface="Times New Roman"/>
              <a:cs typeface="Times New Roman"/>
            </a:endParaRPr>
          </a:p>
        </p:txBody>
      </p:sp>
      <p:graphicFrame>
        <p:nvGraphicFramePr>
          <p:cNvPr id="4194313" name="Таблица 21"/>
          <p:cNvGraphicFramePr>
            <a:graphicFrameLocks noGrp="1"/>
          </p:cNvGraphicFramePr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lang="ru-RU" sz="1400" b="1" spc="-4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ее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Выходные</a:t>
                      </a:r>
                      <a:r>
                        <a:rPr lang="ru-RU" sz="1400" b="1" spc="-5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данные*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Соа</a:t>
                      </a:r>
                      <a:r>
                        <a:rPr lang="ru-RU" sz="1400" b="1" spc="-2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оры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A13D0B-EF07-3E31-84C0-D193D45D844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16" y="200587"/>
            <a:ext cx="997134" cy="8693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20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2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2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23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2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25" name="object 9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" dirty="0"/>
              <a:t>Выступления </a:t>
            </a:r>
            <a:r>
              <a:rPr spc="10" dirty="0"/>
              <a:t>на</a:t>
            </a:r>
            <a:r>
              <a:rPr spc="-20" dirty="0"/>
              <a:t> </a:t>
            </a:r>
            <a:r>
              <a:rPr spc="5" dirty="0"/>
              <a:t>конференциях</a:t>
            </a:r>
          </a:p>
        </p:txBody>
      </p:sp>
      <p:sp>
        <p:nvSpPr>
          <p:cNvPr id="1048726" name="object 10"/>
          <p:cNvSpPr txBox="1"/>
          <p:nvPr/>
        </p:nvSpPr>
        <p:spPr>
          <a:xfrm>
            <a:off x="746931" y="1486892"/>
            <a:ext cx="9457690" cy="3884929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7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5"/>
              </a:spcBef>
            </a:pPr>
            <a:r>
              <a:rPr sz="1600" b="1" spc="-5" dirty="0">
                <a:latin typeface="Times New Roman"/>
                <a:cs typeface="Times New Roman"/>
              </a:rPr>
              <a:t>Наименование </a:t>
            </a:r>
            <a:r>
              <a:rPr sz="1600" b="1" dirty="0">
                <a:latin typeface="Times New Roman"/>
                <a:cs typeface="Times New Roman"/>
              </a:rPr>
              <a:t>и </a:t>
            </a:r>
            <a:r>
              <a:rPr sz="1600" b="1" spc="-5" dirty="0">
                <a:latin typeface="Times New Roman"/>
                <a:cs typeface="Times New Roman"/>
              </a:rPr>
              <a:t>время </a:t>
            </a:r>
            <a:r>
              <a:rPr sz="1600" b="1" spc="-10" dirty="0">
                <a:latin typeface="Times New Roman"/>
                <a:cs typeface="Times New Roman"/>
              </a:rPr>
              <a:t>проведения </a:t>
            </a:r>
            <a:r>
              <a:rPr sz="1600" b="1" spc="-5" dirty="0">
                <a:latin typeface="Times New Roman"/>
                <a:cs typeface="Times New Roman"/>
              </a:rPr>
              <a:t>конференции </a:t>
            </a:r>
            <a:r>
              <a:rPr sz="1600" b="1" dirty="0">
                <a:latin typeface="Times New Roman"/>
                <a:cs typeface="Times New Roman"/>
              </a:rPr>
              <a:t>и </a:t>
            </a:r>
            <a:r>
              <a:rPr sz="1600" b="1" spc="-10" dirty="0">
                <a:latin typeface="Times New Roman"/>
                <a:cs typeface="Times New Roman"/>
              </a:rPr>
              <a:t>указать</a:t>
            </a:r>
            <a:r>
              <a:rPr sz="1600" b="1" spc="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ссылку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048727" name="object 1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28" name="object 1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29" name="object 13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AA98D5-6314-7694-7D7E-F8B71A44CF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16" y="200587"/>
            <a:ext cx="997134" cy="8693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31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32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33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34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35" name="object 9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 dirty="0"/>
              <a:t>ПУБЛИКАЦИИ </a:t>
            </a:r>
            <a:r>
              <a:rPr spc="10" dirty="0"/>
              <a:t>В </a:t>
            </a:r>
            <a:r>
              <a:rPr spc="-15" dirty="0"/>
              <a:t>НАУЧНЫХ </a:t>
            </a:r>
            <a:r>
              <a:rPr spc="-5" dirty="0"/>
              <a:t>ИЗДАНИЯХ, </a:t>
            </a:r>
            <a:r>
              <a:rPr spc="-15" dirty="0"/>
              <a:t>НАУЧНЫЕ  </a:t>
            </a:r>
            <a:r>
              <a:rPr spc="-30" dirty="0"/>
              <a:t>СТАТЬИ</a:t>
            </a:r>
          </a:p>
        </p:txBody>
      </p:sp>
      <p:sp>
        <p:nvSpPr>
          <p:cNvPr id="1048736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37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38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39" name="object 13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284480" algn="ctr">
              <a:lnSpc>
                <a:spcPct val="100000"/>
              </a:lnSpc>
              <a:spcBef>
                <a:spcPts val="430"/>
              </a:spcBef>
            </a:pPr>
            <a:r>
              <a:rPr sz="1450" i="1" spc="-10" dirty="0">
                <a:latin typeface="Times New Roman"/>
                <a:cs typeface="Times New Roman"/>
              </a:rPr>
              <a:t>Научные труды, участие </a:t>
            </a:r>
            <a:r>
              <a:rPr sz="1450" i="1" spc="-5" dirty="0">
                <a:latin typeface="Times New Roman"/>
                <a:cs typeface="Times New Roman"/>
              </a:rPr>
              <a:t>в </a:t>
            </a:r>
            <a:r>
              <a:rPr sz="1450" i="1" spc="-10" dirty="0">
                <a:latin typeface="Times New Roman"/>
                <a:cs typeface="Times New Roman"/>
              </a:rPr>
              <a:t>конференциях, научные </a:t>
            </a:r>
            <a:r>
              <a:rPr sz="1450" i="1" spc="-5" dirty="0">
                <a:latin typeface="Times New Roman"/>
                <a:cs typeface="Times New Roman"/>
              </a:rPr>
              <a:t>статьи </a:t>
            </a:r>
            <a:r>
              <a:rPr sz="1450" i="1" spc="-10" dirty="0">
                <a:latin typeface="Times New Roman"/>
                <a:cs typeface="Times New Roman"/>
              </a:rPr>
              <a:t>бакалавра за период</a:t>
            </a:r>
            <a:r>
              <a:rPr sz="1450" i="1" spc="70" dirty="0">
                <a:latin typeface="Times New Roman"/>
                <a:cs typeface="Times New Roman"/>
              </a:rPr>
              <a:t> </a:t>
            </a:r>
            <a:r>
              <a:rPr sz="1450" i="1" spc="-15" dirty="0">
                <a:latin typeface="Times New Roman"/>
                <a:cs typeface="Times New Roman"/>
              </a:rPr>
              <a:t>обучения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1048740" name="object 20"/>
          <p:cNvSpPr txBox="1"/>
          <p:nvPr/>
        </p:nvSpPr>
        <p:spPr>
          <a:xfrm>
            <a:off x="739315" y="5363829"/>
            <a:ext cx="3362960" cy="424180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2700" marR="5080">
              <a:lnSpc>
                <a:spcPct val="106800"/>
              </a:lnSpc>
              <a:spcBef>
                <a:spcPts val="30"/>
              </a:spcBef>
            </a:pP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*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-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Оформляются в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соответствии с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ГОСТ</a:t>
            </a:r>
            <a:r>
              <a:rPr sz="1250" b="1" spc="-70" dirty="0">
                <a:solidFill>
                  <a:srgbClr val="1F497D"/>
                </a:solidFill>
                <a:latin typeface="Times New Roman"/>
                <a:cs typeface="Times New Roman"/>
              </a:rPr>
              <a:t> </a:t>
            </a:r>
            <a:r>
              <a:rPr sz="1250" b="1" spc="10" dirty="0">
                <a:solidFill>
                  <a:srgbClr val="1F497D"/>
                </a:solidFill>
                <a:latin typeface="Times New Roman"/>
                <a:cs typeface="Times New Roman"/>
              </a:rPr>
              <a:t>7.1-  </a:t>
            </a:r>
            <a:r>
              <a:rPr sz="1250" b="1" spc="15" dirty="0">
                <a:solidFill>
                  <a:srgbClr val="1F497D"/>
                </a:solidFill>
                <a:latin typeface="Times New Roman"/>
                <a:cs typeface="Times New Roman"/>
              </a:rPr>
              <a:t>2003</a:t>
            </a:r>
            <a:endParaRPr sz="1250">
              <a:latin typeface="Times New Roman"/>
              <a:cs typeface="Times New Roman"/>
            </a:endParaRPr>
          </a:p>
        </p:txBody>
      </p:sp>
      <p:graphicFrame>
        <p:nvGraphicFramePr>
          <p:cNvPr id="4194314" name="Таблица 21"/>
          <p:cNvGraphicFramePr>
            <a:graphicFrameLocks noGrp="1"/>
          </p:cNvGraphicFramePr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lang="ru-RU" sz="1400" b="1" spc="-4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spc="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ее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вид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Выходные</a:t>
                      </a:r>
                      <a:r>
                        <a:rPr lang="ru-RU" sz="1400" b="1" spc="-5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данные*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Соа</a:t>
                      </a:r>
                      <a:r>
                        <a:rPr lang="ru-RU" sz="1400" b="1" spc="-2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lang="ru-RU" sz="1400" b="1" spc="-5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lang="ru-RU" sz="1400" b="1" spc="10" dirty="0">
                          <a:solidFill>
                            <a:srgbClr val="4175B5"/>
                          </a:solidFill>
                          <a:latin typeface="Times New Roman"/>
                          <a:cs typeface="Times New Roman"/>
                        </a:rPr>
                        <a:t>оры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879DBF-9837-8C7E-5663-F1DB2BCB9C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16" y="200587"/>
            <a:ext cx="997134" cy="8693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42" name="object 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43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44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45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46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47" name="object 9"/>
          <p:cNvSpPr txBox="1">
            <a:spLocks noGrp="1"/>
          </p:cNvSpPr>
          <p:nvPr>
            <p:ph type="title"/>
          </p:nvPr>
        </p:nvSpPr>
        <p:spPr>
          <a:xfrm>
            <a:off x="4657176" y="452254"/>
            <a:ext cx="1606550" cy="318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Статьи</a:t>
            </a:r>
            <a:r>
              <a:rPr spc="-70" dirty="0"/>
              <a:t> </a:t>
            </a:r>
            <a:r>
              <a:rPr spc="10" dirty="0"/>
              <a:t>РИНЦ</a:t>
            </a:r>
          </a:p>
        </p:txBody>
      </p:sp>
      <p:sp>
        <p:nvSpPr>
          <p:cNvPr id="1048748" name="object 10"/>
          <p:cNvSpPr/>
          <p:nvPr/>
        </p:nvSpPr>
        <p:spPr>
          <a:xfrm>
            <a:off x="741846" y="1685188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49" name="object 11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</a:ln>
        </p:spPr>
        <p:txBody>
          <a:bodyPr vert="horz" wrap="square" lIns="0" tIns="187960" rIns="0" bIns="0" rtlCol="0">
            <a:spAutoFit/>
          </a:bodyPr>
          <a:lstStyle/>
          <a:p>
            <a:pPr marL="14224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 dirty="0">
                <a:latin typeface="Times New Roman"/>
                <a:cs typeface="Times New Roman"/>
              </a:rPr>
              <a:t>Необходимо </a:t>
            </a:r>
            <a:r>
              <a:rPr sz="1600" b="1" spc="-10" dirty="0">
                <a:latin typeface="Times New Roman"/>
                <a:cs typeface="Times New Roman"/>
              </a:rPr>
              <a:t>написать </a:t>
            </a:r>
            <a:r>
              <a:rPr sz="1600" b="1" dirty="0">
                <a:latin typeface="Times New Roman"/>
                <a:cs typeface="Times New Roman"/>
              </a:rPr>
              <a:t>тему </a:t>
            </a:r>
            <a:r>
              <a:rPr sz="1600" b="1" spc="-10" dirty="0">
                <a:latin typeface="Times New Roman"/>
                <a:cs typeface="Times New Roman"/>
              </a:rPr>
              <a:t>статьи </a:t>
            </a:r>
            <a:r>
              <a:rPr sz="1600" b="1" dirty="0">
                <a:latin typeface="Times New Roman"/>
                <a:cs typeface="Times New Roman"/>
              </a:rPr>
              <a:t>и </a:t>
            </a:r>
            <a:r>
              <a:rPr sz="1600" b="1" spc="-10" dirty="0">
                <a:latin typeface="Times New Roman"/>
                <a:cs typeface="Times New Roman"/>
              </a:rPr>
              <a:t>сделать </a:t>
            </a:r>
            <a:r>
              <a:rPr sz="1600" b="1" dirty="0">
                <a:latin typeface="Times New Roman"/>
                <a:cs typeface="Times New Roman"/>
              </a:rPr>
              <a:t>из нее</a:t>
            </a:r>
            <a:r>
              <a:rPr sz="1600" b="1" spc="60" dirty="0">
                <a:latin typeface="Times New Roman"/>
                <a:cs typeface="Times New Roman"/>
              </a:rPr>
              <a:t> </a:t>
            </a:r>
            <a:r>
              <a:rPr sz="16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гипе</a:t>
            </a: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р</a:t>
            </a:r>
            <a:r>
              <a:rPr sz="16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ссылк</a:t>
            </a: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у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48750" name="object 12"/>
          <p:cNvSpPr/>
          <p:nvPr/>
        </p:nvSpPr>
        <p:spPr>
          <a:xfrm>
            <a:off x="8463060" y="2091947"/>
            <a:ext cx="36195" cy="13335"/>
          </a:xfrm>
          <a:custGeom>
            <a:avLst/>
            <a:gdLst/>
            <a:ahLst/>
            <a:cxnLst/>
            <a:rect l="l" t="t" r="r" b="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51" name="object 13"/>
          <p:cNvSpPr/>
          <p:nvPr/>
        </p:nvSpPr>
        <p:spPr>
          <a:xfrm>
            <a:off x="741846" y="2447862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52" name="object 14"/>
          <p:cNvSpPr/>
          <p:nvPr/>
        </p:nvSpPr>
        <p:spPr>
          <a:xfrm>
            <a:off x="741846" y="2452946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53" name="object 15"/>
          <p:cNvSpPr/>
          <p:nvPr/>
        </p:nvSpPr>
        <p:spPr>
          <a:xfrm>
            <a:off x="741846" y="3052917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54" name="object 16"/>
          <p:cNvSpPr/>
          <p:nvPr/>
        </p:nvSpPr>
        <p:spPr>
          <a:xfrm>
            <a:off x="74693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55" name="object 17"/>
          <p:cNvSpPr/>
          <p:nvPr/>
        </p:nvSpPr>
        <p:spPr>
          <a:xfrm>
            <a:off x="1020409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56" name="object 18"/>
          <p:cNvSpPr/>
          <p:nvPr/>
        </p:nvSpPr>
        <p:spPr>
          <a:xfrm>
            <a:off x="741846" y="3210536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57" name="object 19"/>
          <p:cNvSpPr/>
          <p:nvPr/>
        </p:nvSpPr>
        <p:spPr>
          <a:xfrm>
            <a:off x="741846" y="3215621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58" name="object 20"/>
          <p:cNvSpPr/>
          <p:nvPr/>
        </p:nvSpPr>
        <p:spPr>
          <a:xfrm>
            <a:off x="741846" y="3815590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59" name="object 21"/>
          <p:cNvSpPr/>
          <p:nvPr/>
        </p:nvSpPr>
        <p:spPr>
          <a:xfrm>
            <a:off x="74693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0" name="object 22"/>
          <p:cNvSpPr/>
          <p:nvPr/>
        </p:nvSpPr>
        <p:spPr>
          <a:xfrm>
            <a:off x="1020409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1" name="object 23"/>
          <p:cNvSpPr/>
          <p:nvPr/>
        </p:nvSpPr>
        <p:spPr>
          <a:xfrm>
            <a:off x="741846" y="3973211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2" name="object 24"/>
          <p:cNvSpPr/>
          <p:nvPr/>
        </p:nvSpPr>
        <p:spPr>
          <a:xfrm>
            <a:off x="741846" y="3978295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3" name="object 25"/>
          <p:cNvSpPr/>
          <p:nvPr/>
        </p:nvSpPr>
        <p:spPr>
          <a:xfrm>
            <a:off x="741846" y="4578265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4" name="object 26"/>
          <p:cNvSpPr/>
          <p:nvPr/>
        </p:nvSpPr>
        <p:spPr>
          <a:xfrm>
            <a:off x="746931" y="3973211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5" name="object 27"/>
          <p:cNvSpPr/>
          <p:nvPr/>
        </p:nvSpPr>
        <p:spPr>
          <a:xfrm>
            <a:off x="10204091" y="3973211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6" name="object 2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7" name="object 2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8" name="object 30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69" name="object 31"/>
          <p:cNvSpPr/>
          <p:nvPr/>
        </p:nvSpPr>
        <p:spPr>
          <a:xfrm>
            <a:off x="741846" y="4756223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70" name="object 32"/>
          <p:cNvSpPr/>
          <p:nvPr/>
        </p:nvSpPr>
        <p:spPr>
          <a:xfrm>
            <a:off x="741846" y="4761307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71" name="object 33"/>
          <p:cNvSpPr/>
          <p:nvPr/>
        </p:nvSpPr>
        <p:spPr>
          <a:xfrm>
            <a:off x="741846" y="5361277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72" name="object 34"/>
          <p:cNvSpPr/>
          <p:nvPr/>
        </p:nvSpPr>
        <p:spPr>
          <a:xfrm>
            <a:off x="746931" y="4756223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73" name="object 35"/>
          <p:cNvSpPr/>
          <p:nvPr/>
        </p:nvSpPr>
        <p:spPr>
          <a:xfrm>
            <a:off x="10204091" y="4756223"/>
            <a:ext cx="0" cy="610235"/>
          </a:xfrm>
          <a:custGeom>
            <a:avLst/>
            <a:gdLst/>
            <a:ahLst/>
            <a:cxnLst/>
            <a:rect l="l" t="t" r="r" b="b"/>
            <a:pathLst>
              <a:path h="610235"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6AB99D-D86B-B587-B0F9-394423D4BE5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16" y="200587"/>
            <a:ext cx="997134" cy="86937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4" name="object 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75" name="object 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48776" name="object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77" name="object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78" name="object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79" name="object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80" name="object 9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5" cy="608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lang="ru-RU" spc="-20" dirty="0"/>
              <a:t>ТЕМА</a:t>
            </a:r>
            <a:r>
              <a:rPr spc="-20" dirty="0"/>
              <a:t> </a:t>
            </a:r>
            <a:r>
              <a:rPr spc="10" dirty="0"/>
              <a:t>ВЫПУСКНОЙ </a:t>
            </a:r>
            <a:r>
              <a:rPr dirty="0"/>
              <a:t>КВАЛИФИКАЦИОННОЙ  </a:t>
            </a:r>
            <a:r>
              <a:rPr spc="-30" dirty="0"/>
              <a:t>РАБОТЫ</a:t>
            </a:r>
          </a:p>
        </p:txBody>
      </p:sp>
      <p:sp>
        <p:nvSpPr>
          <p:cNvPr id="1048781" name="object 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82" name="object 11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83" name="object 12"/>
          <p:cNvSpPr/>
          <p:nvPr/>
        </p:nvSpPr>
        <p:spPr>
          <a:xfrm>
            <a:off x="589311" y="1125894"/>
            <a:ext cx="2084705" cy="244475"/>
          </a:xfrm>
          <a:custGeom>
            <a:avLst/>
            <a:gdLst/>
            <a:ahLst/>
            <a:cxnLst/>
            <a:rect l="l" t="t" r="r" b="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84" name="object 14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/>
            <a:ahLst/>
            <a:cxnLst/>
            <a:rect l="l" t="t" r="r" b="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48785" name="object 15"/>
          <p:cNvSpPr/>
          <p:nvPr/>
        </p:nvSpPr>
        <p:spPr>
          <a:xfrm>
            <a:off x="741846" y="2717340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86" name="object 16"/>
          <p:cNvSpPr/>
          <p:nvPr/>
        </p:nvSpPr>
        <p:spPr>
          <a:xfrm>
            <a:off x="741846" y="5503643"/>
            <a:ext cx="9467850" cy="0"/>
          </a:xfrm>
          <a:custGeom>
            <a:avLst/>
            <a:gdLst/>
            <a:ahLst/>
            <a:cxnLst/>
            <a:rect l="l" t="t" r="r" b="b"/>
            <a:pathLst>
              <a:path w="9467850"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87" name="object 17"/>
          <p:cNvSpPr/>
          <p:nvPr/>
        </p:nvSpPr>
        <p:spPr>
          <a:xfrm>
            <a:off x="672505" y="2707103"/>
            <a:ext cx="0" cy="2796540"/>
          </a:xfrm>
          <a:custGeom>
            <a:avLst/>
            <a:gdLst/>
            <a:ahLst/>
            <a:cxnLst/>
            <a:rect l="l" t="t" r="r" b="b"/>
            <a:pathLst>
              <a:path h="2796540"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88" name="object 18"/>
          <p:cNvSpPr/>
          <p:nvPr/>
        </p:nvSpPr>
        <p:spPr>
          <a:xfrm>
            <a:off x="10204091" y="2712256"/>
            <a:ext cx="0" cy="2796540"/>
          </a:xfrm>
          <a:custGeom>
            <a:avLst/>
            <a:gdLst/>
            <a:ahLst/>
            <a:cxnLst/>
            <a:rect l="l" t="t" r="r" b="b"/>
            <a:pathLst>
              <a:path h="2796540"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789" name="object 20"/>
          <p:cNvSpPr txBox="1"/>
          <p:nvPr/>
        </p:nvSpPr>
        <p:spPr>
          <a:xfrm>
            <a:off x="3896007" y="4403453"/>
            <a:ext cx="491420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4758690" algn="l"/>
              </a:tabLst>
            </a:pP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1048790" name="object 27"/>
          <p:cNvSpPr txBox="1"/>
          <p:nvPr/>
        </p:nvSpPr>
        <p:spPr>
          <a:xfrm>
            <a:off x="3896008" y="4811732"/>
            <a:ext cx="477202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4758690" algn="l"/>
              </a:tabLst>
            </a:pPr>
            <a:r>
              <a:rPr sz="1450" u="sng" spc="-5" dirty="0">
                <a:uFill>
                  <a:solidFill>
                    <a:srgbClr val="4074B4"/>
                  </a:solidFill>
                </a:uFill>
                <a:latin typeface="Times New Roman"/>
                <a:cs typeface="Times New Roman"/>
              </a:rPr>
              <a:t> 	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1048791" name="object 29"/>
          <p:cNvSpPr/>
          <p:nvPr/>
        </p:nvSpPr>
        <p:spPr>
          <a:xfrm>
            <a:off x="834948" y="3267474"/>
            <a:ext cx="2491740" cy="1586865"/>
          </a:xfrm>
          <a:custGeom>
            <a:avLst/>
            <a:gdLst/>
            <a:ahLst/>
            <a:cxnLst/>
            <a:rect l="l" t="t" r="r" b="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97169" name="Рисунок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097170" name="Рисунок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1048792" name="object 27"/>
          <p:cNvSpPr txBox="1"/>
          <p:nvPr/>
        </p:nvSpPr>
        <p:spPr>
          <a:xfrm>
            <a:off x="3901434" y="4011049"/>
            <a:ext cx="477202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4758690" algn="l"/>
              </a:tabLst>
            </a:pPr>
            <a:r>
              <a:rPr lang="ru-RU" sz="1450" u="sng" spc="-5" dirty="0">
                <a:uFill>
                  <a:solidFill>
                    <a:srgbClr val="4074B4"/>
                  </a:solidFill>
                </a:uFill>
                <a:latin typeface="Times New Roman"/>
                <a:cs typeface="Times New Roman"/>
              </a:rPr>
              <a:t>	</a:t>
            </a:r>
            <a:endParaRPr lang="ru-RU" sz="1450" dirty="0">
              <a:latin typeface="Times New Roman"/>
              <a:cs typeface="Times New Roman"/>
            </a:endParaRPr>
          </a:p>
        </p:txBody>
      </p:sp>
      <p:sp>
        <p:nvSpPr>
          <p:cNvPr id="1048793" name="object 27"/>
          <p:cNvSpPr txBox="1"/>
          <p:nvPr/>
        </p:nvSpPr>
        <p:spPr>
          <a:xfrm>
            <a:off x="3901434" y="4439079"/>
            <a:ext cx="4772025" cy="24511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tabLst>
                <a:tab pos="4758690" algn="l"/>
              </a:tabLst>
            </a:pPr>
            <a:r>
              <a:rPr sz="1450" u="sng" spc="-5" dirty="0">
                <a:uFill>
                  <a:solidFill>
                    <a:srgbClr val="4074B4"/>
                  </a:solidFill>
                </a:uFill>
                <a:latin typeface="Times New Roman"/>
                <a:cs typeface="Times New Roman"/>
              </a:rPr>
              <a:t> 	</a:t>
            </a:r>
            <a:endParaRPr sz="1450" dirty="0">
              <a:latin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527180-963F-10FA-21A0-F9FA7431C8F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452" b="97133" l="2500" r="95625">
                        <a14:foregroundMark x1="18125" y1="70609" x2="18125" y2="70609"/>
                        <a14:foregroundMark x1="15625" y1="66667" x2="15625" y2="66667"/>
                        <a14:foregroundMark x1="9688" y1="63082" x2="9688" y2="63082"/>
                        <a14:foregroundMark x1="5625" y1="63082" x2="5625" y2="63082"/>
                        <a14:foregroundMark x1="2500" y1="81004" x2="2500" y2="81004"/>
                        <a14:foregroundMark x1="10625" y1="93548" x2="10625" y2="93548"/>
                        <a14:foregroundMark x1="33438" y1="97133" x2="33438" y2="97133"/>
                        <a14:foregroundMark x1="90625" y1="90681" x2="90625" y2="90681"/>
                        <a14:foregroundMark x1="95625" y1="79928" x2="95625" y2="79928"/>
                        <a14:foregroundMark x1="51563" y1="6452" x2="51563" y2="64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16" y="200587"/>
            <a:ext cx="997134" cy="8693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746</Words>
  <Application>Microsoft Office PowerPoint</Application>
  <PresentationFormat>Произвольный</PresentationFormat>
  <Paragraphs>290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им. А.А.Кадырова»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университет» Биолого-химический факультет Кафедра клеточной биологии, морфологии и микробиологии</dc:title>
  <dc:creator>Zura</dc:creator>
  <cp:lastModifiedBy>Пользователь</cp:lastModifiedBy>
  <cp:revision>2</cp:revision>
  <dcterms:created xsi:type="dcterms:W3CDTF">2021-01-17T08:51:20Z</dcterms:created>
  <dcterms:modified xsi:type="dcterms:W3CDTF">2026-10-06T10:23:29Z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e6cd3832e05f470e840c2f88f265bef3</vt:lpwstr>
  </property>
</Properties>
</file>