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81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5" name="Rectangle 2"/>
          <p:cNvSpPr>
            <a:spLocks noGrp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86" name="Rectangle 3"/>
          <p:cNvSpPr>
            <a:spLocks noGrp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87" name="Rectangle 4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788" name="Rectangle 5"/>
          <p:cNvSpPr>
            <a:spLocks noGrp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89" name="Rectangle 6"/>
          <p:cNvSpPr>
            <a:spLocks noGrp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90" name="Rectangle 7"/>
          <p:cNvSpPr>
            <a:spLocks noGrp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 hasCustomPrompt="1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 hasCustomPrompt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51390EB-26BA-4D50-8C6E-BD85CFA3FFBE}" type="datetimeFigureOut">
              <a:rPr lang="ru-RU"/>
              <a:t>06.10.2026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98" name="Содержимое 2"/>
          <p:cNvSpPr>
            <a:spLocks noGrp="1"/>
          </p:cNvSpPr>
          <p:nvPr>
            <p:ph idx="1" hasCustomPrompt="1"/>
          </p:nvPr>
        </p:nvSpPr>
        <p:spPr bwMode="auto"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9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CB986BA-4A41-4815-8F2B-82AE23294A18}" type="datetimeFigureOut">
              <a:rPr lang="ru-RU"/>
              <a:t>06.10.2026</a:t>
            </a:fld>
            <a:endParaRPr lang="ru-RU"/>
          </a:p>
        </p:txBody>
      </p:sp>
      <p:sp>
        <p:nvSpPr>
          <p:cNvPr id="104860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60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0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1" name="Текст 2"/>
          <p:cNvSpPr>
            <a:spLocks noGrp="1"/>
          </p:cNvSpPr>
          <p:nvPr>
            <p:ph type="body" idx="1" hasCustomPrompt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2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5E19D9B3-C27D-4BE8-A7A4-3193B569954A}" type="datetimeFigureOut">
              <a:rPr lang="ru-RU"/>
              <a:t>06.10.2026</a:t>
            </a:fld>
            <a:endParaRPr lang="ru-RU"/>
          </a:p>
        </p:txBody>
      </p:sp>
      <p:sp>
        <p:nvSpPr>
          <p:cNvPr id="1048763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64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5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6" name="Содержимое 2"/>
          <p:cNvSpPr>
            <a:spLocks noGrp="1"/>
          </p:cNvSpPr>
          <p:nvPr>
            <p:ph sz="half" idx="1" hasCustomPrompt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7" name="Содержимое 3"/>
          <p:cNvSpPr>
            <a:spLocks noGrp="1"/>
          </p:cNvSpPr>
          <p:nvPr>
            <p:ph sz="half" idx="2" hasCustomPrompt="1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55F2842-0D72-4992-8872-86DCC59C7352}" type="datetimeFigureOut">
              <a:rPr lang="ru-RU"/>
              <a:t>06.10.2026</a:t>
            </a:fld>
            <a:endParaRPr lang="ru-RU"/>
          </a:p>
        </p:txBody>
      </p:sp>
      <p:sp>
        <p:nvSpPr>
          <p:cNvPr id="104876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7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1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72" name="Текст 2"/>
          <p:cNvSpPr>
            <a:spLocks noGrp="1"/>
          </p:cNvSpPr>
          <p:nvPr>
            <p:ph type="body" idx="1" hasCustomPrompt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3" name="Текст 3"/>
          <p:cNvSpPr>
            <a:spLocks noGrp="1"/>
          </p:cNvSpPr>
          <p:nvPr>
            <p:ph type="body" sz="half" idx="3" hasCustomPrompt="1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4" name="Содержимое 4"/>
          <p:cNvSpPr>
            <a:spLocks noGrp="1"/>
          </p:cNvSpPr>
          <p:nvPr>
            <p:ph sz="quarter" idx="2" hasCustomPrompt="1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5" name="Содержимое 5"/>
          <p:cNvSpPr>
            <a:spLocks noGrp="1"/>
          </p:cNvSpPr>
          <p:nvPr>
            <p:ph sz="quarter" idx="4" hasCustomPrompt="1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23EDC5C0-0AE0-452D-81BB-24C72C649326}" type="datetimeFigureOut">
              <a:rPr lang="ru-RU"/>
              <a:t>06.10.2026</a:t>
            </a:fld>
            <a:endParaRPr lang="ru-RU"/>
          </a:p>
        </p:txBody>
      </p:sp>
      <p:sp>
        <p:nvSpPr>
          <p:cNvPr id="104877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7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6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3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84F640C1-E4D4-42ED-9103-ACB92B0CED0E}" type="datetimeFigureOut">
              <a:rPr lang="ru-RU"/>
              <a:t>06.10.2026</a:t>
            </a:fld>
            <a:endParaRPr lang="ru-RU"/>
          </a:p>
        </p:txBody>
      </p:sp>
      <p:sp>
        <p:nvSpPr>
          <p:cNvPr id="104873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3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1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7A32E5C-7401-422A-A98C-78689442F624}" type="datetimeFigureOut">
              <a:rPr lang="ru-RU"/>
              <a:t>06.10.2026</a:t>
            </a:fld>
            <a:endParaRPr lang="ru-RU"/>
          </a:p>
        </p:txBody>
      </p:sp>
      <p:sp>
        <p:nvSpPr>
          <p:cNvPr id="1048612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613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9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80" name="Текст 2"/>
          <p:cNvSpPr>
            <a:spLocks noGrp="1"/>
          </p:cNvSpPr>
          <p:nvPr>
            <p:ph type="body" idx="2" hasCustomPrompt="1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81" name="Содержимое 3"/>
          <p:cNvSpPr>
            <a:spLocks noGrp="1"/>
          </p:cNvSpPr>
          <p:nvPr>
            <p:ph sz="half" idx="1" hasCustomPrompt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82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F29CB78-A6E1-4C76-8305-1AACE56A6A1E}" type="datetimeFigureOut">
              <a:rPr lang="ru-RU"/>
              <a:t>06.10.2026</a:t>
            </a:fld>
            <a:endParaRPr lang="ru-RU"/>
          </a:p>
        </p:txBody>
      </p:sp>
      <p:sp>
        <p:nvSpPr>
          <p:cNvPr id="1048783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84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5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46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47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48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49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0" name="Текст 3"/>
          <p:cNvSpPr>
            <a:spLocks noGrp="1"/>
          </p:cNvSpPr>
          <p:nvPr>
            <p:ph type="body" sz="half" idx="2" hasCustomPrompt="1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51" name="Рисунок 2"/>
          <p:cNvSpPr>
            <a:spLocks noGrp="1"/>
          </p:cNvSpPr>
          <p:nvPr>
            <p:ph type="pic" idx="1" hasCustomPrompt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752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6F01BB4-1D80-484D-B872-00D7F658B5B6}" type="datetimeFigureOut">
              <a:rPr lang="ru-RU"/>
              <a:t>06.10.2026</a:t>
            </a:fld>
            <a:endParaRPr lang="ru-RU"/>
          </a:p>
        </p:txBody>
      </p:sp>
      <p:sp>
        <p:nvSpPr>
          <p:cNvPr id="1048753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54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5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6" name="Вертикальный текст 2"/>
          <p:cNvSpPr>
            <a:spLocks noGrp="1"/>
          </p:cNvSpPr>
          <p:nvPr>
            <p:ph type="body" orient="vert" idx="1" hasCustomPrompt="1"/>
          </p:nvPr>
        </p:nvSpPr>
        <p:spPr bwMode="auto"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5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D6D2470-B3F0-4F35-BBBA-BEB3C132B519}" type="datetimeFigureOut">
              <a:rPr lang="ru-RU"/>
              <a:t>06.10.2026</a:t>
            </a:fld>
            <a:endParaRPr lang="ru-RU"/>
          </a:p>
        </p:txBody>
      </p:sp>
      <p:sp>
        <p:nvSpPr>
          <p:cNvPr id="104875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5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0" name="Вертикальный заголовок 1"/>
          <p:cNvSpPr>
            <a:spLocks noGrp="1"/>
          </p:cNvSpPr>
          <p:nvPr>
            <p:ph type="title" orient="vert" hasCustomPrompt="1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1" name="Вертикальный текст 2"/>
          <p:cNvSpPr>
            <a:spLocks noGrp="1"/>
          </p:cNvSpPr>
          <p:nvPr>
            <p:ph type="body" orient="vert" idx="1" hasCustomPrompt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42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D11AFEB-8983-429F-A335-4310EADE7BAB}" type="datetimeFigureOut">
              <a:rPr lang="ru-RU"/>
              <a:t>06.10.2026</a:t>
            </a:fld>
            <a:endParaRPr lang="ru-RU"/>
          </a:p>
        </p:txBody>
      </p:sp>
      <p:sp>
        <p:nvSpPr>
          <p:cNvPr id="1048743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44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fld id="{4AC5096A-3418-435F-BE8A-87F96147B27F}" type="datetimeFigureOut">
              <a:rPr lang="ru-RU"/>
              <a:t>06.10.2026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3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 charset="0"/>
                <a:cs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140926" y="284493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&lt;&lt;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Чеченский государственный университет им. А.А.Кадырова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&gt;&gt;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1658382" y="1662689"/>
            <a:ext cx="9731375" cy="427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dirty="0">
                <a:latin typeface="Times New Roman"/>
                <a:ea typeface="Arial"/>
                <a:cs typeface="Times New Roman"/>
              </a:rPr>
              <a:t>Факультет географии и геоэкологии</a:t>
            </a: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74114" y="3523129"/>
            <a:ext cx="7859454" cy="19262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/>
              <a:t>:</a:t>
            </a:r>
            <a:r>
              <a:rPr lang="ru-RU" sz="2800" dirty="0"/>
              <a:t> </a:t>
            </a:r>
            <a:r>
              <a:rPr lang="ru-RU" sz="2800" dirty="0">
                <a:latin typeface="Helvetica" pitchFamily="2" charset="0"/>
              </a:rPr>
              <a:t>Ахмадов Магомед-Салах </a:t>
            </a:r>
            <a:r>
              <a:rPr lang="ru-RU" sz="2800" dirty="0" err="1">
                <a:latin typeface="Helvetica" pitchFamily="2" charset="0"/>
              </a:rPr>
              <a:t>Анзорович</a:t>
            </a:r>
            <a:endParaRPr lang="ru-RU" dirty="0">
              <a:effectLst/>
              <a:latin typeface="Helvetica" pitchFamily="2" charset="0"/>
            </a:endParaRPr>
          </a:p>
          <a:p>
            <a:pPr>
              <a:defRPr/>
            </a:pPr>
            <a:endParaRPr lang="ru-RU" dirty="0">
              <a:effectLst/>
              <a:latin typeface="Helvetica" pitchFamily="2" charset="0"/>
            </a:endParaRPr>
          </a:p>
          <a:p>
            <a:pPr>
              <a:defRPr/>
            </a:pP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74114" y="4231015"/>
            <a:ext cx="7576751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solidFill>
                  <a:srgbClr val="D9D9D9"/>
                </a:solidFill>
              </a:rPr>
              <a:t>Форма обучения:  </a:t>
            </a:r>
            <a:r>
              <a:rPr lang="ru-RU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74114" y="4617036"/>
            <a:ext cx="9004473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solidFill>
                  <a:srgbClr val="D9D9D9"/>
                </a:solidFill>
              </a:rPr>
              <a:t>Направление подготовки: 43.03.01 Сервис  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74114" y="4986368"/>
            <a:ext cx="6856946" cy="12592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Сервис на предприятиях гостиничной индустрии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924BE58-0981-844F-6799-5F90E6BE517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984" t="34571" r="21147" b="26263"/>
          <a:stretch>
            <a:fillRect/>
          </a:stretch>
        </p:blipFill>
        <p:spPr>
          <a:xfrm>
            <a:off x="213413" y="3429000"/>
            <a:ext cx="2537073" cy="320928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Заголовок 1"/>
          <p:cNvSpPr>
            <a:spLocks noGrp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charset="0"/>
                <a:cs typeface="Arial" charset="0"/>
              </a:rPr>
              <a:t>Приказы</a:t>
            </a:r>
          </a:p>
        </p:txBody>
      </p:sp>
      <p:pic>
        <p:nvPicPr>
          <p:cNvPr id="2097154" name="Изображение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5263" y="150813"/>
            <a:ext cx="927100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8603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4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7"/>
          <p:cNvSpPr/>
          <p:nvPr/>
        </p:nvSpPr>
        <p:spPr>
          <a:xfrm>
            <a:off x="352425" y="182562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О зачислении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altLang="en-US" sz="2400" b="1" dirty="0">
                <a:solidFill>
                  <a:srgbClr val="0070C0"/>
                </a:solidFill>
              </a:rPr>
              <a:t>от</a:t>
            </a:r>
            <a:r>
              <a:rPr lang="en-US" altLang="en-US" sz="2400" b="1" dirty="0">
                <a:solidFill>
                  <a:srgbClr val="0070C0"/>
                </a:solidFill>
              </a:rPr>
              <a:t> 09. 08.2023 </a:t>
            </a:r>
            <a:r>
              <a:rPr lang="ru-RU" altLang="en-US" sz="2400" b="1" dirty="0">
                <a:solidFill>
                  <a:srgbClr val="0070C0"/>
                </a:solidFill>
              </a:rPr>
              <a:t>№</a:t>
            </a:r>
            <a:r>
              <a:rPr lang="en-US" altLang="en-US" sz="2400" b="1" dirty="0">
                <a:solidFill>
                  <a:srgbClr val="0070C0"/>
                </a:solidFill>
              </a:rPr>
              <a:t> 93/06/19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048607" name="Прямоугольник 8"/>
          <p:cNvSpPr/>
          <p:nvPr/>
        </p:nvSpPr>
        <p:spPr>
          <a:xfrm>
            <a:off x="275431" y="2873362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048608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09" name="Прямоугольник 13"/>
          <p:cNvSpPr/>
          <p:nvPr/>
        </p:nvSpPr>
        <p:spPr>
          <a:xfrm>
            <a:off x="352425" y="4754563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10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4" name="Прямоугольник 2"/>
          <p:cNvSpPr/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/>
              <a:t>ПУБЛИКАЦИИ В НАУЧНЫХ ИЗДАНИЯХ, НАУЧНЫЕ СТАТЬИ</a:t>
            </a:r>
          </a:p>
        </p:txBody>
      </p:sp>
      <p:sp>
        <p:nvSpPr>
          <p:cNvPr id="1048615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6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7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8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9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419430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48620" name="Прямоугольник 10"/>
          <p:cNvSpPr/>
          <p:nvPr/>
        </p:nvSpPr>
        <p:spPr bwMode="auto">
          <a:xfrm>
            <a:off x="119063" y="6403975"/>
            <a:ext cx="4891306" cy="332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55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1" name="Прямоугольник 2"/>
          <p:cNvSpPr/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2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131"/>
          <p:cNvGraphicFramePr>
            <a:graphicFrameLocks noGrp="1"/>
          </p:cNvGraphicFramePr>
          <p:nvPr/>
        </p:nvGraphicFramePr>
        <p:xfrm>
          <a:off x="1061236" y="1852494"/>
          <a:ext cx="10069504" cy="4906809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dirty="0" err="1">
                          <a:effectLst/>
                          <a:latin typeface="Helvetica" pitchFamily="2" charset="0"/>
                        </a:rPr>
                        <a:t>Сервисная</a:t>
                      </a: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 деятельность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dirty="0">
                          <a:effectLst/>
                          <a:latin typeface=".AppleSystemUIFont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Введение в специальность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.AppleSystemUIFont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История туризма и гостеприимства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dirty="0">
                          <a:effectLst/>
                          <a:latin typeface=".AppleSystemUIFont"/>
                        </a:rPr>
                        <a:t>удовлетворительно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706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Русский язык и культура речи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Иностранный язык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Основы Российской государственности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Основы военной подготовки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2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 err="1">
                          <a:effectLst/>
                          <a:latin typeface="Helvetica" pitchFamily="2" charset="0"/>
                        </a:rPr>
                        <a:t>Информатика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Индустрия гостеприимства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dirty="0">
                          <a:effectLst/>
                          <a:latin typeface=".AppleSystemUIFont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48625" name="TextBox 14"/>
          <p:cNvSpPr/>
          <p:nvPr/>
        </p:nvSpPr>
        <p:spPr bwMode="auto">
          <a:xfrm>
            <a:off x="554977" y="1481137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6" name="Прямоугольник 2"/>
          <p:cNvSpPr/>
          <p:nvPr/>
        </p:nvSpPr>
        <p:spPr bwMode="auto">
          <a:xfrm>
            <a:off x="2140528" y="314325"/>
            <a:ext cx="7027437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1048627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8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9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/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20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82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 семестр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История России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.AppleSystemUIFont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Иностранный язык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 err="1">
                          <a:effectLst/>
                          <a:latin typeface="Helvetica" pitchFamily="2" charset="0"/>
                        </a:rPr>
                        <a:t>Информатика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b="0" i="0" dirty="0">
                          <a:effectLst/>
                          <a:latin typeface="UICTFontTextStyleBody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Безопасность жизнедеятельности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3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Правоведение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3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Физическая культура и спорт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Стандартизация и сертификация услуг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effectLst/>
                          <a:latin typeface=".AppleSystemUIFont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История Чеченской Республики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Чеченский </a:t>
                      </a: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язык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Ознакомительная практика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3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630" name="TextBox 14"/>
          <p:cNvSpPr/>
          <p:nvPr/>
        </p:nvSpPr>
        <p:spPr bwMode="auto">
          <a:xfrm>
            <a:off x="13744" y="96135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7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1" name="Прямоугольник 2"/>
          <p:cNvSpPr/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3" name="Прямоугольник 4"/>
          <p:cNvSpPr/>
          <p:nvPr/>
        </p:nvSpPr>
        <p:spPr bwMode="auto">
          <a:xfrm>
            <a:off x="2224753" y="2810133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/>
        </p:nvGraphicFramePr>
        <p:xfrm>
          <a:off x="143649" y="1966085"/>
          <a:ext cx="11712575" cy="39010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Организация обслуживания лиц с ограниченными возможностями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Организация деятельности предприятий сервиса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Физическая культура и спорт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Иностранный язык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Экономика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696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Современные концепции организации гостиничной инфраструктуры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7.</a:t>
                      </a:r>
                      <a:endParaRPr lang="zh-CN" altLang="en-US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Материаловедение в гостиничной индустрии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9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zh-CN" altLang="en-US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600">
                          <a:solidFill>
                            <a:srgbClr val="0070C0"/>
                          </a:solidFill>
                        </a:rPr>
                        <a:t>9.</a:t>
                      </a:r>
                      <a:endParaRPr lang="ru-RU" altLang="en-US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altLang="en-US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altLang="en-US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48635" name="TextBox 14"/>
          <p:cNvSpPr/>
          <p:nvPr/>
        </p:nvSpPr>
        <p:spPr bwMode="auto">
          <a:xfrm>
            <a:off x="441974" y="150996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6" name="Прямоугольник 2"/>
          <p:cNvSpPr/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7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8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9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/>
        </p:nvGraphicFramePr>
        <p:xfrm>
          <a:off x="166646" y="2357430"/>
          <a:ext cx="11712575" cy="42256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№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семестр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Философия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sz="1400" b="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sz="1400" b="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134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предприятий сервиса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sz="1400" b="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Стандарты обслуживания в туризме и гостеприимстве</a:t>
                      </a:r>
                      <a:endParaRPr lang="ru-RU" sz="1400" b="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1400" b="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Психология делового общения 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безопасности в туризме и гостеприимстве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Чеченская традиционная культура и этика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Система классификации гостиниц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гостиничных предприятий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64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1" name="Прямоугольник 2"/>
          <p:cNvSpPr/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4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/>
        </p:nvGraphicFramePr>
        <p:xfrm>
          <a:off x="239712" y="2086241"/>
          <a:ext cx="11712575" cy="371286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№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семестр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Психология делового общения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Проектирование и разработка стандартов обслуживания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гостиничных предприятий 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Технологии разработки гостиничного продукта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предприятий питания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Производственная практика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48645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6" name="Прямоугольник 2"/>
          <p:cNvSpPr/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47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8" name="Прямоугольник 4"/>
          <p:cNvSpPr/>
          <p:nvPr/>
        </p:nvSpPr>
        <p:spPr bwMode="auto">
          <a:xfrm>
            <a:off x="2516188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9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81914" y="1829619"/>
          <a:ext cx="11712575" cy="468813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№</a:t>
                      </a:r>
                      <a:endParaRPr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 семестр</a:t>
                      </a:r>
                      <a:endParaRPr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гостиничных предприятий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Управление персоналом предприятия индустрии гостеприимства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предприятий питания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Продвижение и реализация гостиничного продукта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предоставления фитнес-услуг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Здания и инженерные системы гостиниц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50" name="TextBox 14"/>
          <p:cNvSpPr/>
          <p:nvPr/>
        </p:nvSpPr>
        <p:spPr bwMode="auto">
          <a:xfrm>
            <a:off x="597817" y="1457878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1" name="Прямоугольник 2"/>
          <p:cNvSpPr/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5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371286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№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 семестр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обслуживания бизнес-туристов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предприятий питания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АСУ в </a:t>
                      </a:r>
                      <a:r>
                        <a:rPr lang="ru-RU" sz="1400" b="0" i="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гостинично-ресторанном</a:t>
                      </a: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бизнесе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Методика </a:t>
                      </a:r>
                      <a:r>
                        <a:rPr lang="ru-RU" sz="1400" b="0" i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подготовки ВКР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48655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2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6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57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8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9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2" name="Group 70"/>
          <p:cNvGraphicFramePr>
            <a:graphicFrameLocks noGrp="1"/>
          </p:cNvGraphicFramePr>
          <p:nvPr/>
        </p:nvGraphicFramePr>
        <p:xfrm>
          <a:off x="166646" y="2357430"/>
          <a:ext cx="11712575" cy="328614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4866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3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1" name="Прямоугольник 2"/>
          <p:cNvSpPr/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104866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6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6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3" name="Group 70"/>
          <p:cNvGraphicFramePr>
            <a:graphicFrameLocks noGrp="1"/>
          </p:cNvGraphicFramePr>
          <p:nvPr/>
        </p:nvGraphicFramePr>
        <p:xfrm>
          <a:off x="239712" y="1770361"/>
          <a:ext cx="11712575" cy="28039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</a:p>
                    <a:p>
                      <a:pPr algn="ctr"/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</a:p>
                    <a:p>
                      <a:pPr algn="ctr"/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097164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5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0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6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5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0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2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81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2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3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4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5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6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7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8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9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0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1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2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3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4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6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95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4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9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7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0" name="Прямоугольник 2"/>
          <p:cNvSpPr/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104871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4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5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i="1">
                <a:latin typeface="Calibri"/>
              </a:rPr>
              <a:t>Основные тезисы работы были представлены на</a:t>
            </a:r>
          </a:p>
          <a:p>
            <a:pPr algn="ctr"/>
            <a:r>
              <a:rPr lang="ru-RU" i="1">
                <a:latin typeface="Calibri"/>
              </a:rPr>
              <a:t>научно-практических конференциях:</a:t>
            </a:r>
          </a:p>
        </p:txBody>
      </p:sp>
      <p:graphicFrame>
        <p:nvGraphicFramePr>
          <p:cNvPr id="419431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16" name="Прямоугольник 10"/>
          <p:cNvSpPr/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8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7" name="Прямоугольник 2"/>
          <p:cNvSpPr/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104871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21" name="Прямоугольник 10"/>
          <p:cNvSpPr/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9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2" name="Прямоугольник 2"/>
          <p:cNvSpPr/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104872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6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7" name="TextBox 7"/>
          <p:cNvSpPr/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048728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9" name="TextBox 12"/>
          <p:cNvSpPr/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2097170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1048731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2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3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4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5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2097171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bekmurzaeva.s@icloud.com</cp:lastModifiedBy>
  <cp:revision>6</cp:revision>
  <dcterms:created xsi:type="dcterms:W3CDTF">1900-01-01T00:00:00Z</dcterms:created>
  <dcterms:modified xsi:type="dcterms:W3CDTF">2026-10-06T18:03:08Z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49E36DE85430AF45F8B9C46A14A5393C_33</vt:lpwstr>
  </property>
  <property fmtid="{D5CDD505-2E9C-101B-9397-08002B2CF9AE}" pid="3" name="KSOProductBuildVer">
    <vt:lpwstr>2052-26.9.2</vt:lpwstr>
  </property>
</Properties>
</file>