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8" r:id="rId3"/>
    <p:sldId id="259" r:id="rId4"/>
    <p:sldId id="260" r:id="rId5"/>
    <p:sldId id="269" r:id="rId6"/>
    <p:sldId id="271" r:id="rId7"/>
    <p:sldId id="272" r:id="rId8"/>
    <p:sldId id="273" r:id="rId9"/>
    <p:sldId id="274" r:id="rId10"/>
    <p:sldId id="275" r:id="rId11"/>
    <p:sldId id="276" r:id="rId12"/>
    <p:sldId id="261" r:id="rId13"/>
    <p:sldId id="262" r:id="rId14"/>
    <p:sldId id="263" r:id="rId15"/>
    <p:sldId id="264" r:id="rId16"/>
    <p:sldId id="265" r:id="rId17"/>
    <p:sldId id="266" r:id="rId18"/>
    <p:sldId id="270" r:id="rId19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5pPr>
    <a:lvl6pPr marL="22860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6pPr>
    <a:lvl7pPr marL="27432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7pPr>
    <a:lvl8pPr marL="32004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8pPr>
    <a:lvl9pPr marL="36576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8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6"/>
            <p14:sldId id="261"/>
            <p14:sldId id="262"/>
            <p14:sldId id="263"/>
            <p14:sldId id="264"/>
            <p14:sldId id="265"/>
            <p14:sldId id="266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27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hunarikov663@mail.ru" initials="k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103" d="100"/>
          <a:sy n="103" d="100"/>
        </p:scale>
        <p:origin x="792" y="138"/>
      </p:cViewPr>
      <p:guideLst>
        <p:guide orient="horz" pos="2127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t>05.10.2026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t>05.10.2026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t>05.10.2026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t>05.10.2026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t>05.10.2026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t>05.10.2026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t>05.10.2026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t>05.10.2026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t>05.10.2026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t>05.10.2026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t>05.10.2026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/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t>05.10.2026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/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panose="020B0604020202020204"/>
                <a:cs typeface="Arial" panose="020B0604020202020204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panose="020B0604020202020204"/>
                <a:cs typeface="Arial" panose="020B0604020202020204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 panose="05020102010507070707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380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 panose="05020102010507070707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380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 panose="05020102010507070707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 panose="05020102010507070707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405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 panose="05020102010507070707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185" algn="l">
        <a:spcBef>
          <a:spcPts val="0"/>
        </a:spcBef>
        <a:buClr>
          <a:schemeClr val="accent5"/>
        </a:buClr>
        <a:buSzPct val="80000"/>
        <a:buFont typeface="Wingdings 2" panose="05020102010507070707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 panose="05020102010507070707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/>
          <p:nvPr/>
        </p:nvSpPr>
        <p:spPr bwMode="auto">
          <a:xfrm>
            <a:off x="3359696" y="140734"/>
            <a:ext cx="8692642" cy="15696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r">
              <a:defRPr/>
            </a:pPr>
            <a:r>
              <a:rPr lang="en-US" sz="3200" b="1" dirty="0">
                <a:solidFill>
                  <a:srgbClr val="009EEC"/>
                </a:solidFill>
              </a:rPr>
              <a:t>   </a:t>
            </a:r>
            <a:r>
              <a:rPr lang="ru-RU" sz="3200" b="1" dirty="0"/>
              <a:t>ФГБОУ ВО   </a:t>
            </a:r>
            <a:r>
              <a:rPr lang="en-US" sz="3200" b="1" dirty="0"/>
              <a:t>&lt;&lt;</a:t>
            </a:r>
            <a:r>
              <a:rPr lang="ru-RU" sz="3200" b="1" dirty="0"/>
              <a:t>Чеченский государственный университет им. А.А.Кадырова</a:t>
            </a:r>
            <a:r>
              <a:rPr lang="en-US" sz="3200" b="1" dirty="0"/>
              <a:t>&gt;&gt;</a:t>
            </a:r>
            <a:endParaRPr dirty="0"/>
          </a:p>
        </p:txBody>
      </p:sp>
      <p:sp>
        <p:nvSpPr>
          <p:cNvPr id="5" name="TextBox 6"/>
          <p:cNvSpPr/>
          <p:nvPr/>
        </p:nvSpPr>
        <p:spPr bwMode="auto">
          <a:xfrm>
            <a:off x="952464" y="1643050"/>
            <a:ext cx="9731375" cy="42703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200" dirty="0">
                <a:latin typeface="Times New Roman" panose="02020603050405020304"/>
                <a:ea typeface="Arial" panose="020B0604020202020204"/>
                <a:cs typeface="Times New Roman" panose="02020603050405020304"/>
              </a:rPr>
              <a:t>Наименование института/факультета</a:t>
            </a:r>
            <a:endParaRPr dirty="0"/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2166910" y="2533650"/>
            <a:ext cx="9689729" cy="7067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rgbClr val="FF0000"/>
                </a:solidFill>
              </a:rPr>
              <a:t>Портфолио</a:t>
            </a:r>
            <a:r>
              <a:rPr lang="ru-RU" sz="4000" dirty="0">
                <a:solidFill>
                  <a:srgbClr val="FF0000"/>
                </a:solidFill>
                <a:latin typeface="Franklin Gothic Heavy" panose="020B0903020102020204"/>
              </a:rPr>
              <a:t> </a:t>
            </a:r>
            <a:r>
              <a:rPr lang="ru-RU" sz="4000" dirty="0">
                <a:solidFill>
                  <a:srgbClr val="FF0000"/>
                </a:solidFill>
              </a:rPr>
              <a:t>бакалавра </a:t>
            </a:r>
            <a:endParaRPr dirty="0">
              <a:solidFill>
                <a:srgbClr val="FF0000"/>
              </a:solidFill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3857089"/>
            <a:ext cx="7367773" cy="1048305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rgbClr val="D9D9D9"/>
                </a:solidFill>
              </a:rPr>
              <a:t>ФИО</a:t>
            </a:r>
            <a:r>
              <a:rPr lang="en-US" sz="2800" dirty="0"/>
              <a:t>:</a:t>
            </a:r>
            <a:r>
              <a:rPr lang="ru-RU" sz="2800" dirty="0"/>
              <a:t> Хусаинов Имран Рамзанович</a:t>
            </a: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</a:rPr>
              <a:t>Форма обучения:  </a:t>
            </a:r>
            <a:r>
              <a:rPr lang="ru-RU" sz="2400" dirty="0">
                <a:latin typeface="Times New Roman" panose="02020603050405020304"/>
                <a:cs typeface="Times New Roman" panose="02020603050405020304"/>
              </a:rPr>
              <a:t>Очная</a:t>
            </a:r>
            <a:endParaRPr dirty="0"/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7560083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</a:rPr>
              <a:t>Направление </a:t>
            </a:r>
            <a:r>
              <a:rPr lang="ru-RU" sz="2400">
                <a:solidFill>
                  <a:srgbClr val="D9D9D9"/>
                </a:solidFill>
              </a:rPr>
              <a:t>подготовки: Программная инженерия</a:t>
            </a:r>
            <a:endParaRPr dirty="0"/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90850" y="5317608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</a:rPr>
              <a:t>Профиль</a:t>
            </a:r>
            <a:r>
              <a:rPr lang="ru-RU" sz="2400" dirty="0"/>
              <a:t>: Разработка программно-информационных систем</a:t>
            </a:r>
            <a:endParaRPr lang="ru-RU" sz="2400" u="sng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 flipH="1" flipV="1">
            <a:off x="7940634" y="1485345"/>
            <a:ext cx="2447966" cy="977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6111834" y="2462645"/>
            <a:ext cx="1828800" cy="182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63"/>
    </mc:Choice>
    <mc:Fallback xmlns="">
      <p:transition spd="slow" advTm="1963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530350" y="150813"/>
            <a:ext cx="8641080" cy="46464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/>
              <a:t>ПУБЛИКАЦИИ В НАУЧНЫХ ИЗДАНИЯХ, НАУЧНЫЕ СТАТЬИ</a:t>
            </a: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0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/>
          <p:nvPr/>
        </p:nvSpPr>
        <p:spPr bwMode="auto"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 panose="020F0502020204030204"/>
              </a:rPr>
              <a:t>Научные труды, участие в конференциях,  научные статьи за период обучения </a:t>
            </a:r>
            <a:endParaRPr dirty="0"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/>
        </p:nvGraphicFramePr>
        <p:xfrm>
          <a:off x="195263" y="2813050"/>
          <a:ext cx="11798300" cy="3114676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Наименование работы,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ее вид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Выходные данные*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Соавторы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8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1.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2.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3.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4.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31080" cy="37274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 panose="020F0502020204030204"/>
              </a:rPr>
              <a:t>* - Оформляются в соответствии с ГОСТ 7.1-2003 </a:t>
            </a: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/>
        </p:nvGraphicFramePr>
        <p:xfrm>
          <a:off x="597817" y="2509209"/>
          <a:ext cx="10069504" cy="4034466"/>
        </p:xfrm>
        <a:graphic>
          <a:graphicData uri="http://schemas.openxmlformats.org/drawingml/2006/table">
            <a:tbl>
              <a:tblPr/>
              <a:tblGrid>
                <a:gridCol w="8911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78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904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396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643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Элементарная математика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Отлично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Теоретические основы информатики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Чеченская традиционная культура и этика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Иностранный язык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Безопасность жизнедеятельности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Русский язык и культура речи</a:t>
                      </a:r>
                      <a:endParaRPr lang="ru-RU" sz="1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Введение в программную инженерию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История чеченского народа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140528" y="314325"/>
            <a:ext cx="759534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738150" y="2143116"/>
          <a:ext cx="10525156" cy="4480200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Наименование дисциплины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Оценка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2 семестр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Логические Основы ЭВМ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Отлично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История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3.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Физкультура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sz="1400" dirty="0"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4.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Чеченский язык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5.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Иностранный язык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6.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Объектно-ориентированное программирование 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7.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Web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-</a:t>
                      </a:r>
                      <a:r>
                        <a:rPr lang="ru-RU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програмирование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8.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Теоретические основы информатики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9.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10.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6212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3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Математический Анализ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Отлично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Вычислительные машины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Отлично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ООП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Инстронный</a:t>
                      </a:r>
                      <a:r>
                        <a:rPr lang="ru-RU" sz="1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язык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Web-</a:t>
                      </a:r>
                      <a:r>
                        <a:rPr lang="ru-RU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програмирование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Информационные </a:t>
                      </a:r>
                      <a:r>
                        <a:rPr lang="ru-RU" sz="1400" b="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системы</a:t>
                      </a:r>
                      <a:r>
                        <a:rPr lang="ru-RU" sz="1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 </a:t>
                      </a:r>
                      <a:r>
                        <a:rPr lang="ru-RU" sz="1400" b="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технологии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Логика и ТВА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6212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4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Web-</a:t>
                      </a:r>
                      <a:r>
                        <a:rPr lang="ru-RU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програмирование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Отлично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Иностранный язык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Отлично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Элек.д</a:t>
                      </a:r>
                      <a:r>
                        <a:rPr lang="ru-RU" sz="1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ФК и С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Информационная безопасность</a:t>
                      </a:r>
                      <a:r>
                        <a:rPr lang="ru-RU" sz="1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 Защита информации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Программирование </a:t>
                      </a:r>
                      <a:r>
                        <a:rPr lang="ru-RU" sz="1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Dart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Деловые Коммуникации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Объектно-ориентированное программирование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5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7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8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753938" y="314325"/>
            <a:ext cx="1117471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ВЫПОЛНЕННЫЕ КУРСОВЫЕ РАБОТЫ (ПРОЕКТЫ) ПРИ НАЛИЧИИ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239712" y="1770361"/>
          <a:ext cx="11712575" cy="2346756"/>
        </p:xfrm>
        <a:graphic>
          <a:graphicData uri="http://schemas.openxmlformats.org/drawingml/2006/table">
            <a:tbl>
              <a:tblPr/>
              <a:tblGrid>
                <a:gridCol w="39120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45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59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+mn-cs"/>
                        </a:rPr>
                        <a:t>Наименование дисциплины</a:t>
                      </a:r>
                      <a:endParaRPr lang="ru-RU" sz="1400"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dirty="0"/>
                        <a:t>Наименование курсовой работы (проекта)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379412" y="169862"/>
            <a:ext cx="10974387" cy="1423987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>
              <a:defRPr/>
            </a:pPr>
            <a:r>
              <a:rPr lang="ru-RU" sz="3600" dirty="0"/>
              <a:t>Участие в общественно-значимых мероприятиях международного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  <p:txBody>
            <a:bodyPr/>
            <a:lstStyle/>
            <a:p>
              <a:endParaRPr lang="ru-RU"/>
            </a:p>
          </p:txBody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  <p:txBody>
            <a:bodyPr/>
            <a:lstStyle/>
            <a:p>
              <a:endParaRPr lang="ru-RU"/>
            </a:p>
          </p:txBody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  <p:txBody>
            <a:bodyPr/>
            <a:lstStyle/>
            <a:p>
              <a:endParaRPr lang="ru-RU"/>
            </a:p>
          </p:txBody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  <p:txBody>
            <a:bodyPr/>
            <a:lstStyle/>
            <a:p>
              <a:endParaRPr lang="ru-RU"/>
            </a:p>
          </p:txBody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  <p:txBody>
            <a:bodyPr/>
            <a:lstStyle/>
            <a:p>
              <a:endParaRPr lang="ru-RU"/>
            </a:p>
          </p:txBody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  <p:txBody>
            <a:bodyPr/>
            <a:lstStyle/>
            <a:p>
              <a:endParaRPr lang="ru-RU"/>
            </a:p>
          </p:txBody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  <p:txBody>
            <a:bodyPr/>
            <a:lstStyle/>
            <a:p>
              <a:endParaRPr lang="ru-RU"/>
            </a:p>
          </p:txBody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7395" y="-106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всероссийского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  <p:txBody>
            <a:bodyPr/>
            <a:lstStyle/>
            <a:p>
              <a:endParaRPr lang="ru-RU"/>
            </a:p>
          </p:txBody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  <p:txBody>
            <a:bodyPr/>
            <a:lstStyle/>
            <a:p>
              <a:endParaRPr lang="ru-RU"/>
            </a:p>
          </p:txBody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  <p:txBody>
            <a:bodyPr/>
            <a:lstStyle/>
            <a:p>
              <a:endParaRPr lang="ru-RU"/>
            </a:p>
          </p:txBody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  <p:txBody>
            <a:bodyPr/>
            <a:lstStyle/>
            <a:p>
              <a:endParaRPr lang="ru-RU"/>
            </a:p>
          </p:txBody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  <p:txBody>
            <a:bodyPr/>
            <a:lstStyle/>
            <a:p>
              <a:endParaRPr lang="ru-RU"/>
            </a:p>
          </p:txBody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  <p:txBody>
            <a:bodyPr/>
            <a:lstStyle/>
            <a:p>
              <a:endParaRPr lang="ru-RU"/>
            </a:p>
          </p:txBody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  <p:txBody>
            <a:bodyPr/>
            <a:lstStyle/>
            <a:p>
              <a:endParaRPr lang="ru-RU"/>
            </a:p>
          </p:txBody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34772"/>
            <a:ext cx="967012" cy="967012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республиканского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  <p:txBody>
            <a:bodyPr/>
            <a:lstStyle/>
            <a:p>
              <a:endParaRPr lang="ru-RU"/>
            </a:p>
          </p:txBody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  <p:txBody>
            <a:bodyPr/>
            <a:lstStyle/>
            <a:p>
              <a:endParaRPr lang="ru-RU"/>
            </a:p>
          </p:txBody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  <p:txBody>
            <a:bodyPr/>
            <a:lstStyle/>
            <a:p>
              <a:endParaRPr lang="ru-RU"/>
            </a:p>
          </p:txBody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  <p:txBody>
            <a:bodyPr/>
            <a:lstStyle/>
            <a:p>
              <a:endParaRPr lang="ru-RU"/>
            </a:p>
          </p:txBody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  <p:txBody>
            <a:bodyPr/>
            <a:lstStyle/>
            <a:p>
              <a:endParaRPr lang="ru-RU"/>
            </a:p>
          </p:txBody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  <p:txBody>
            <a:bodyPr/>
            <a:lstStyle/>
            <a:p>
              <a:endParaRPr lang="ru-RU"/>
            </a:p>
          </p:txBody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  <p:txBody>
            <a:bodyPr/>
            <a:lstStyle/>
            <a:p>
              <a:endParaRPr lang="ru-RU"/>
            </a:p>
          </p:txBody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-26979"/>
            <a:ext cx="983432" cy="98343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/>
          <p:nvPr/>
        </p:nvSpPr>
        <p:spPr bwMode="auto"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i="1">
                <a:latin typeface="Calibri" panose="020F0502020204030204"/>
              </a:rPr>
              <a:t>Основные тезисы работы были представлены на</a:t>
            </a:r>
          </a:p>
          <a:p>
            <a:pPr algn="ctr">
              <a:defRPr/>
            </a:pPr>
            <a:r>
              <a:rPr lang="ru-RU" i="1">
                <a:latin typeface="Calibri" panose="020F0502020204030204"/>
              </a:rPr>
              <a:t>научно-практических конференциях:</a:t>
            </a:r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/>
        </p:nvGraphicFramePr>
        <p:xfrm>
          <a:off x="195263" y="2813050"/>
          <a:ext cx="11798300" cy="1701748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Наименование работы,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ее вид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Выходные данные*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Соавторы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1.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2.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 panose="020F0502020204030204"/>
              </a:rPr>
              <a:t>* - Оформляются в соответствии с ГОСТ 7.1-2003 </a:t>
            </a: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95263" y="1711325"/>
          <a:ext cx="11798300" cy="1806577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Наименование работы,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ее вид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Выходные данные*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Соавторы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709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1.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2.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 panose="020F0502020204030204"/>
              </a:rPr>
              <a:t>* - Оформляются в соответствии с ГОСТ 7.1-2003 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3690938" y="344935"/>
            <a:ext cx="3591047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СТРУКТУРА ВКР (НКР)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/>
          <p:nvPr/>
        </p:nvSpPr>
        <p:spPr bwMode="auto">
          <a:xfrm>
            <a:off x="385762" y="1828800"/>
            <a:ext cx="11426825" cy="9239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 panose="020F0502020204030204"/>
              </a:rPr>
              <a:t>СОДЕРЖАТЕЛЬНАЯ ЧАСТЬ ВКР (НКР) РАЗДЕЛЕНА НА ____ ГЛАВ(Ы),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 panose="020F0502020204030204"/>
              </a:rPr>
              <a:t>СТРУКТУРИРОВАННЫЕ В СООТВЕТСТВИИ С ЛОГИКОЙ РАСКРЫТИЯ ТЕМЫ И РЕШЕНИЯ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 panose="020F0502020204030204"/>
              </a:rPr>
              <a:t>ПРОБЛЕМЫ ИССЛЕДОВАНИЯ</a:t>
            </a:r>
            <a:endParaRPr dirty="0"/>
          </a:p>
        </p:txBody>
      </p:sp>
      <p:sp>
        <p:nvSpPr>
          <p:cNvPr id="11" name="Прямоугольник 11"/>
          <p:cNvSpPr/>
          <p:nvPr/>
        </p:nvSpPr>
        <p:spPr bwMode="auto">
          <a:xfrm>
            <a:off x="195263" y="3100388"/>
            <a:ext cx="11798300" cy="3470275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TextBox 12"/>
          <p:cNvSpPr/>
          <p:nvPr/>
        </p:nvSpPr>
        <p:spPr bwMode="auto">
          <a:xfrm>
            <a:off x="3690938" y="3297238"/>
            <a:ext cx="6762750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4175B5"/>
              </a:solidFill>
              <a:latin typeface="+mn-lt"/>
              <a:cs typeface="+mn-cs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Участие в общественной жизни университета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95263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76263" y="374070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95263" y="6043859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889325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668</Words>
  <Application>Microsoft Office PowerPoint</Application>
  <PresentationFormat>Широкоэкранный</PresentationFormat>
  <Paragraphs>262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5" baseType="lpstr">
      <vt:lpstr>Arial</vt:lpstr>
      <vt:lpstr>Calibri</vt:lpstr>
      <vt:lpstr>Constantia</vt:lpstr>
      <vt:lpstr>Franklin Gothic Heavy</vt:lpstr>
      <vt:lpstr>Times New Roman</vt:lpstr>
      <vt:lpstr>Wingdings 2</vt:lpstr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имран хусаинов</cp:lastModifiedBy>
  <cp:revision>56</cp:revision>
  <dcterms:created xsi:type="dcterms:W3CDTF">2017-02-20T01:33:00Z</dcterms:created>
  <dcterms:modified xsi:type="dcterms:W3CDTF">2026-10-05T09:00:51Z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09791670150F4F3281C2F004CB8CE169_12</vt:lpwstr>
  </property>
  <property fmtid="{D5CDD505-2E9C-101B-9397-08002B2CF9AE}" pid="3" name="KSOProductBuildVer">
    <vt:lpwstr>1049-12.2.0.13215</vt:lpwstr>
  </property>
</Properties>
</file>